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heme/theme3.xml" ContentType="application/vnd.openxmlformats-officedocument.theme+xml"/>
  <Override PartName="/ppt/tags/tag118.xml" ContentType="application/vnd.openxmlformats-officedocument.presentationml.tags+xml"/>
  <Override PartName="/ppt/notesSlides/notesSlide1.xml" ContentType="application/vnd.openxmlformats-officedocument.presentationml.notesSlide+xml"/>
  <Override PartName="/ppt/tags/tag119.xml" ContentType="application/vnd.openxmlformats-officedocument.presentationml.tags+xml"/>
  <Override PartName="/ppt/notesSlides/notesSlide2.xml" ContentType="application/vnd.openxmlformats-officedocument.presentationml.notesSlide+xml"/>
  <Override PartName="/ppt/tags/tag120.xml" ContentType="application/vnd.openxmlformats-officedocument.presentationml.tags+xml"/>
  <Override PartName="/ppt/notesSlides/notesSlide3.xml" ContentType="application/vnd.openxmlformats-officedocument.presentationml.notesSlide+xml"/>
  <Override PartName="/ppt/tags/tag121.xml" ContentType="application/vnd.openxmlformats-officedocument.presentationml.tags+xml"/>
  <Override PartName="/ppt/notesSlides/notesSlide4.xml" ContentType="application/vnd.openxmlformats-officedocument.presentationml.notesSlide+xml"/>
  <Override PartName="/ppt/tags/tag122.xml" ContentType="application/vnd.openxmlformats-officedocument.presentationml.tags+xml"/>
  <Override PartName="/ppt/notesSlides/notesSlide5.xml" ContentType="application/vnd.openxmlformats-officedocument.presentationml.notesSlide+xml"/>
  <Override PartName="/ppt/tags/tag123.xml" ContentType="application/vnd.openxmlformats-officedocument.presentationml.tags+xml"/>
  <Override PartName="/ppt/notesSlides/notesSlide6.xml" ContentType="application/vnd.openxmlformats-officedocument.presentationml.notesSlide+xml"/>
  <Override PartName="/ppt/tags/tag124.xml" ContentType="application/vnd.openxmlformats-officedocument.presentationml.tags+xml"/>
  <Override PartName="/ppt/notesSlides/notesSlide7.xml" ContentType="application/vnd.openxmlformats-officedocument.presentationml.notesSlide+xml"/>
  <Override PartName="/ppt/tags/tag125.xml" ContentType="application/vnd.openxmlformats-officedocument.presentationml.tags+xml"/>
  <Override PartName="/ppt/notesSlides/notesSlide8.xml" ContentType="application/vnd.openxmlformats-officedocument.presentationml.notesSlide+xml"/>
  <Override PartName="/ppt/tags/tag126.xml" ContentType="application/vnd.openxmlformats-officedocument.presentationml.tags+xml"/>
  <Override PartName="/ppt/notesSlides/notesSlide9.xml" ContentType="application/vnd.openxmlformats-officedocument.presentationml.notesSlide+xml"/>
  <Override PartName="/ppt/tags/tag127.xml" ContentType="application/vnd.openxmlformats-officedocument.presentationml.tags+xml"/>
  <Override PartName="/ppt/notesSlides/notesSlide10.xml" ContentType="application/vnd.openxmlformats-officedocument.presentationml.notesSlide+xml"/>
  <Override PartName="/ppt/tags/tag128.xml" ContentType="application/vnd.openxmlformats-officedocument.presentationml.tags+xml"/>
  <Override PartName="/ppt/notesSlides/notesSlide11.xml" ContentType="application/vnd.openxmlformats-officedocument.presentationml.notesSlide+xml"/>
  <Override PartName="/ppt/tags/tag129.xml" ContentType="application/vnd.openxmlformats-officedocument.presentationml.tags+xml"/>
  <Override PartName="/ppt/notesSlides/notesSlide12.xml" ContentType="application/vnd.openxmlformats-officedocument.presentationml.notesSlide+xml"/>
  <Override PartName="/ppt/tags/tag130.xml" ContentType="application/vnd.openxmlformats-officedocument.presentationml.tags+xml"/>
  <Override PartName="/ppt/notesSlides/notesSlide13.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notesSlides/notesSlide14.xml" ContentType="application/vnd.openxmlformats-officedocument.presentationml.notesSlide+xml"/>
  <Override PartName="/ppt/tags/tag135.xml" ContentType="application/vnd.openxmlformats-officedocument.presentationml.tags+xml"/>
  <Override PartName="/ppt/notesSlides/notesSlide15.xml" ContentType="application/vnd.openxmlformats-officedocument.presentationml.notesSlide+xml"/>
  <Override PartName="/ppt/tags/tag136.xml" ContentType="application/vnd.openxmlformats-officedocument.presentationml.tags+xml"/>
  <Override PartName="/ppt/notesSlides/notesSlide16.xml" ContentType="application/vnd.openxmlformats-officedocument.presentationml.notesSlide+xml"/>
  <Override PartName="/ppt/tags/tag13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23"/>
  </p:notesMasterIdLst>
  <p:sldIdLst>
    <p:sldId id="256" r:id="rId3"/>
    <p:sldId id="257" r:id="rId4"/>
    <p:sldId id="271" r:id="rId5"/>
    <p:sldId id="273" r:id="rId6"/>
    <p:sldId id="274" r:id="rId7"/>
    <p:sldId id="298" r:id="rId8"/>
    <p:sldId id="299" r:id="rId9"/>
    <p:sldId id="300" r:id="rId10"/>
    <p:sldId id="301" r:id="rId11"/>
    <p:sldId id="305" r:id="rId12"/>
    <p:sldId id="306" r:id="rId13"/>
    <p:sldId id="307" r:id="rId14"/>
    <p:sldId id="304" r:id="rId15"/>
    <p:sldId id="295" r:id="rId16"/>
    <p:sldId id="275" r:id="rId17"/>
    <p:sldId id="291" r:id="rId18"/>
    <p:sldId id="294" r:id="rId19"/>
    <p:sldId id="302" r:id="rId20"/>
    <p:sldId id="303" r:id="rId21"/>
    <p:sldId id="272"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83CCC9"/>
    <a:srgbClr val="2D56A5"/>
    <a:srgbClr val="FDFDFE"/>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75" autoAdjust="0"/>
    <p:restoredTop sz="96132"/>
  </p:normalViewPr>
  <p:slideViewPr>
    <p:cSldViewPr snapToGrid="0">
      <p:cViewPr varScale="1">
        <p:scale>
          <a:sx n="121" d="100"/>
          <a:sy n="121" d="100"/>
        </p:scale>
        <p:origin x="200" y="184"/>
      </p:cViewPr>
      <p:guideLst>
        <p:guide orient="horz" pos="2131"/>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2021/8/6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大家好，</a:t>
            </a:r>
            <a:r>
              <a:rPr lang="zh-CN" altLang="en-US" dirty="0"/>
              <a:t>我们是推广搜</a:t>
            </a:r>
            <a:r>
              <a:rPr lang="en" altLang="zh-CN" dirty="0"/>
              <a:t>D</a:t>
            </a:r>
            <a:r>
              <a:rPr lang="zh-CN" altLang="en-US" dirty="0"/>
              <a:t>组，此次夏令营我们完成的是广告智能算力分配系统，为线上广告业务实现了一套完整的流量降级方案。</a:t>
            </a: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1186249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大家好，我是熊中正 ，下面我将给大家介绍一下我们的决策模块。我们的决策模块主要是使用了阿里妈妈在去年提出的</a:t>
            </a:r>
            <a:r>
              <a:rPr kumimoji="1" lang="en-US" altLang="zh-CN" dirty="0"/>
              <a:t>DCAF</a:t>
            </a:r>
            <a:r>
              <a:rPr kumimoji="1" lang="zh-CN" altLang="en-US" dirty="0"/>
              <a:t>动态算力分配算法。</a:t>
            </a:r>
            <a:r>
              <a:rPr kumimoji="1" lang="en-US" altLang="zh-CN" dirty="0"/>
              <a:t>DCAF</a:t>
            </a:r>
            <a:r>
              <a:rPr kumimoji="1" lang="zh-CN" altLang="en-US" dirty="0"/>
              <a:t>算法将不同的算力资源映射为不同的操作，通过评估在同一条流量上不同操作的预期收益价值，结合每个操作自身的资源消耗，从而为每条流量选取性价比最高的操作。具体而言，</a:t>
            </a:r>
            <a:r>
              <a:rPr kumimoji="1" lang="en-US" altLang="zh-CN" dirty="0"/>
              <a:t>DCAF</a:t>
            </a:r>
            <a:r>
              <a:rPr kumimoji="1" lang="zh-CN" altLang="en-US" dirty="0"/>
              <a:t>将动态算力分配问题建模成如下的优化问题，其中目标函数是所有请求执行不同操作后的累积收益，约束则是对每个请求执行对应操作后所需要的总代价。该问题可以通过拉格朗日对偶性进行求解，如右图所示，其中</a:t>
            </a:r>
            <a:r>
              <a:rPr kumimoji="1" lang="en-US" altLang="zh-CN" dirty="0"/>
              <a:t>lambda</a:t>
            </a:r>
            <a:r>
              <a:rPr kumimoji="1" lang="zh-CN" altLang="en-US" dirty="0"/>
              <a:t>是拉格朗日乘子。在求解出拉格朗日乘子后，我们便可以通过右图的公式，得到每个请求对应的操作。注意到右图的公式实际上就是一个决策操作，给定</a:t>
            </a:r>
            <a:r>
              <a:rPr kumimoji="1" lang="en-US" altLang="zh-CN" dirty="0"/>
              <a:t>lambda</a:t>
            </a:r>
            <a:r>
              <a:rPr kumimoji="1" lang="zh-CN" altLang="en-US" dirty="0"/>
              <a:t>，我们便可以该公式来进行在线决策，选出每个请求对应的最优操作。这里有一个问题就是，</a:t>
            </a:r>
            <a:r>
              <a:rPr kumimoji="1" lang="en-US" altLang="zh-CN" dirty="0"/>
              <a:t>lambda</a:t>
            </a:r>
            <a:r>
              <a:rPr kumimoji="1" lang="zh-CN" altLang="en-US" dirty="0"/>
              <a:t>只有在给定所有</a:t>
            </a:r>
            <a:r>
              <a:rPr kumimoji="1" lang="en-US" altLang="zh-CN" dirty="0"/>
              <a:t>request</a:t>
            </a:r>
            <a:r>
              <a:rPr kumimoji="1" lang="zh-CN" altLang="en-US" dirty="0"/>
              <a:t>的数据之后才能计算，但在实际应用中，我们在当下决策时是无法获得未来的数据的，也就无法求出全局最优的</a:t>
            </a:r>
            <a:r>
              <a:rPr kumimoji="1" lang="en-US" altLang="zh-CN" dirty="0"/>
              <a:t>lambda</a:t>
            </a:r>
            <a:r>
              <a:rPr kumimoji="1" lang="zh-CN" altLang="en-US" dirty="0"/>
              <a:t>。这里</a:t>
            </a:r>
            <a:r>
              <a:rPr kumimoji="1" lang="en-US" altLang="zh-CN" dirty="0"/>
              <a:t>DCAF</a:t>
            </a:r>
            <a:r>
              <a:rPr kumimoji="1" lang="zh-CN" altLang="en-US" dirty="0"/>
              <a:t>论文里给出的解决方案是使用历史数据求解的</a:t>
            </a:r>
            <a:r>
              <a:rPr kumimoji="1" lang="en-US" altLang="zh-CN" dirty="0"/>
              <a:t>lambda</a:t>
            </a:r>
            <a:r>
              <a:rPr kumimoji="1" lang="zh-CN" altLang="en-US" dirty="0"/>
              <a:t>用于决策。这里的一个假设是假设当前的数据和历史数据是源于同一个分布。当然在实际情境中，这样做是会有</a:t>
            </a:r>
            <a:r>
              <a:rPr kumimoji="1" lang="en-US" altLang="zh-CN" dirty="0"/>
              <a:t>bias</a:t>
            </a:r>
            <a:r>
              <a:rPr kumimoji="1" lang="zh-CN" altLang="en-US" dirty="0"/>
              <a:t>的，为了尽可能的消除</a:t>
            </a:r>
            <a:r>
              <a:rPr kumimoji="1" lang="en-US" altLang="zh-CN" dirty="0"/>
              <a:t>bias</a:t>
            </a:r>
            <a:r>
              <a:rPr kumimoji="1" lang="zh-CN" altLang="en-US" dirty="0"/>
              <a:t>，</a:t>
            </a:r>
            <a:r>
              <a:rPr kumimoji="1" lang="en-US" altLang="zh-CN" dirty="0"/>
              <a:t>DACF</a:t>
            </a:r>
            <a:r>
              <a:rPr kumimoji="1" lang="zh-CN" altLang="en-US" dirty="0"/>
              <a:t>的解决方案是利用新数据更频繁的更新</a:t>
            </a:r>
            <a:r>
              <a:rPr kumimoji="1" lang="en-US" altLang="zh-CN" dirty="0"/>
              <a:t>lambda</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2583337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接下来，我们看一下如何将</a:t>
            </a:r>
            <a:r>
              <a:rPr kumimoji="1" lang="en-US" altLang="zh-CN" dirty="0"/>
              <a:t>DCAF</a:t>
            </a:r>
            <a:r>
              <a:rPr kumimoji="1" lang="zh-CN" altLang="en-US" dirty="0"/>
              <a:t>算法应用到我们的决策问题中。在我们的问题中，对于一个请求，我们只有两个操作，即</a:t>
            </a:r>
            <a:r>
              <a:rPr kumimoji="1" lang="en-US" altLang="zh-CN" dirty="0"/>
              <a:t>drop</a:t>
            </a:r>
            <a:r>
              <a:rPr kumimoji="1" lang="zh-CN" altLang="en-US" dirty="0"/>
              <a:t>或者</a:t>
            </a:r>
            <a:r>
              <a:rPr kumimoji="1" lang="en-US" altLang="zh-CN" dirty="0"/>
              <a:t>keep</a:t>
            </a:r>
            <a:r>
              <a:rPr kumimoji="1" lang="zh-CN" altLang="en-US" dirty="0"/>
              <a:t>，</a:t>
            </a:r>
            <a:r>
              <a:rPr kumimoji="1" lang="en-US" altLang="zh-CN" dirty="0"/>
              <a:t>drop</a:t>
            </a:r>
            <a:r>
              <a:rPr kumimoji="1" lang="zh-CN" altLang="en-US" dirty="0"/>
              <a:t>流量表示不为该流量分配下游的算力。而对于不同的操作，我们系统的收益也是不同的。如果</a:t>
            </a:r>
            <a:r>
              <a:rPr kumimoji="1" lang="en-US" altLang="zh-CN" dirty="0"/>
              <a:t>drop</a:t>
            </a:r>
            <a:r>
              <a:rPr kumimoji="1" lang="zh-CN" altLang="en-US" dirty="0"/>
              <a:t>掉一个请求，那么我们系统的实际收益为</a:t>
            </a:r>
            <a:r>
              <a:rPr kumimoji="1" lang="en-US" altLang="zh-CN" dirty="0"/>
              <a:t>0</a:t>
            </a:r>
            <a:r>
              <a:rPr kumimoji="1" lang="zh-CN" altLang="en-US" dirty="0"/>
              <a:t>， 因为我们的系统并未真正处理该流量，而如果保留该请求，那么系统对应的收益即为该请求对应的</a:t>
            </a:r>
            <a:r>
              <a:rPr kumimoji="1" lang="en-US" altLang="zh-CN" dirty="0"/>
              <a:t>score</a:t>
            </a:r>
            <a:r>
              <a:rPr kumimoji="1" lang="zh-CN" altLang="en-US" dirty="0"/>
              <a:t>（即该请求的价值）。另一方面，这两个请求的资源消耗也是不一样的。给定一个</a:t>
            </a:r>
            <a:r>
              <a:rPr kumimoji="1" lang="en-US" altLang="zh-CN" dirty="0" err="1"/>
              <a:t>drop_ratio</a:t>
            </a:r>
            <a:r>
              <a:rPr kumimoji="1" lang="en-US" altLang="zh-CN" dirty="0"/>
              <a:t>, </a:t>
            </a:r>
            <a:r>
              <a:rPr kumimoji="1" lang="zh-CN" altLang="en-US" dirty="0"/>
              <a:t>此时的系统资源总约束就是该段时间最多能够保留的请求数目即 </a:t>
            </a:r>
            <a:r>
              <a:rPr kumimoji="1" lang="en-US" altLang="zh-CN" dirty="0"/>
              <a:t>N * (1 – </a:t>
            </a:r>
            <a:r>
              <a:rPr kumimoji="1" lang="en-US" altLang="zh-CN" dirty="0" err="1"/>
              <a:t>drop_ratio</a:t>
            </a:r>
            <a:r>
              <a:rPr kumimoji="1" lang="en-US" altLang="zh-CN" dirty="0"/>
              <a:t>)</a:t>
            </a:r>
            <a:r>
              <a:rPr kumimoji="1" lang="zh-CN" altLang="en-US" dirty="0"/>
              <a:t>。</a:t>
            </a:r>
            <a:r>
              <a:rPr kumimoji="1" lang="en-US" altLang="zh-CN" dirty="0"/>
              <a:t>Drop</a:t>
            </a:r>
            <a:r>
              <a:rPr kumimoji="1" lang="zh-CN" altLang="en-US" dirty="0"/>
              <a:t>操作对系统资源不会造成影响，而执行</a:t>
            </a:r>
            <a:r>
              <a:rPr kumimoji="1" lang="en-US" altLang="zh-CN" dirty="0"/>
              <a:t>keep</a:t>
            </a:r>
            <a:r>
              <a:rPr kumimoji="1" lang="zh-CN" altLang="en-US" dirty="0"/>
              <a:t>操作后，系统能够保留的请求数目则减少</a:t>
            </a:r>
            <a:r>
              <a:rPr kumimoji="1" lang="en-US" altLang="zh-CN" dirty="0"/>
              <a:t>1</a:t>
            </a:r>
            <a:r>
              <a:rPr kumimoji="1" lang="zh-CN" altLang="en-US" dirty="0"/>
              <a:t>，因此</a:t>
            </a:r>
            <a:r>
              <a:rPr kumimoji="1" lang="en-US" altLang="zh-CN" dirty="0"/>
              <a:t>keep</a:t>
            </a:r>
            <a:r>
              <a:rPr kumimoji="1" lang="zh-CN" altLang="en-US" dirty="0"/>
              <a:t>对应的代价这里便设定为</a:t>
            </a:r>
            <a:r>
              <a:rPr kumimoji="1" lang="en-US" altLang="zh-CN" dirty="0"/>
              <a:t>1</a:t>
            </a:r>
            <a:r>
              <a:rPr kumimoji="1" lang="zh-CN" altLang="en-US" dirty="0"/>
              <a:t>。在这样的建模方式下，我们的问题实际上就变成了，在最多保留</a:t>
            </a:r>
            <a:r>
              <a:rPr kumimoji="1" lang="en-US" altLang="zh-CN" dirty="0"/>
              <a:t>C</a:t>
            </a:r>
            <a:r>
              <a:rPr kumimoji="1" lang="zh-CN" altLang="en-US" dirty="0"/>
              <a:t>个请求的约束下，最大化保留下来的请求的价值，也就是最小化丢弃掉的请求的价值。显然，这样一个问题的全局最优解就是保留价值最高的前</a:t>
            </a:r>
            <a:r>
              <a:rPr kumimoji="1" lang="en-US" altLang="zh-CN" dirty="0"/>
              <a:t>C</a:t>
            </a:r>
            <a:r>
              <a:rPr kumimoji="1" lang="zh-CN" altLang="en-US" dirty="0"/>
              <a:t>个请求。注意到，此时的对偶问题求出的解变成了下面这种形式，即对于每个请求</a:t>
            </a:r>
            <a:r>
              <a:rPr kumimoji="1" lang="en-US" altLang="zh-CN" dirty="0"/>
              <a:t>I, </a:t>
            </a:r>
            <a:r>
              <a:rPr kumimoji="1" lang="zh-CN" altLang="en-US" dirty="0"/>
              <a:t>如果它的价值大于（</a:t>
            </a:r>
            <a:r>
              <a:rPr kumimoji="1" lang="en-US" altLang="zh-CN" dirty="0" err="1"/>
              <a:t>s_i</a:t>
            </a:r>
            <a:r>
              <a:rPr kumimoji="1" lang="en-US" altLang="zh-CN" dirty="0"/>
              <a:t> &gt; lambda</a:t>
            </a:r>
            <a:r>
              <a:rPr kumimoji="1" lang="zh-CN" altLang="en-US" dirty="0"/>
              <a:t>），我们便选择保留该请求，否则我们将</a:t>
            </a:r>
            <a:r>
              <a:rPr kumimoji="1" lang="en-US" altLang="zh-CN" dirty="0"/>
              <a:t>drop</a:t>
            </a:r>
            <a:r>
              <a:rPr kumimoji="1" lang="zh-CN" altLang="en-US" dirty="0"/>
              <a:t>该请求。因为我们的最优解是价值最高的前</a:t>
            </a:r>
            <a:r>
              <a:rPr kumimoji="1" lang="en-US" altLang="zh-CN" dirty="0"/>
              <a:t>C</a:t>
            </a:r>
            <a:r>
              <a:rPr kumimoji="1" lang="zh-CN" altLang="en-US" dirty="0"/>
              <a:t>个请求。那么这里的</a:t>
            </a:r>
            <a:r>
              <a:rPr kumimoji="1" lang="en-US" altLang="zh-CN" dirty="0"/>
              <a:t>lambda</a:t>
            </a:r>
            <a:r>
              <a:rPr kumimoji="1" lang="zh-CN" altLang="en-US" dirty="0"/>
              <a:t>实际上就约等于第</a:t>
            </a:r>
            <a:r>
              <a:rPr kumimoji="1" lang="en-US" altLang="zh-CN" dirty="0"/>
              <a:t>C + 1</a:t>
            </a:r>
            <a:r>
              <a:rPr kumimoji="1" lang="zh-CN" altLang="en-US" dirty="0"/>
              <a:t>高的请求的价值。</a:t>
            </a:r>
            <a:endParaRPr kumimoji="1" lang="en-US" altLang="zh-CN" dirty="0"/>
          </a:p>
          <a:p>
            <a:endParaRPr kumimoji="1" lang="en-US" altLang="zh-CN" dirty="0"/>
          </a:p>
          <a:p>
            <a:r>
              <a:rPr kumimoji="1" lang="zh-CN" altLang="en-US" dirty="0"/>
              <a:t>因此我们的算法现在就变的非常简单，我们就是通过在历史数据中找到给定</a:t>
            </a:r>
            <a:r>
              <a:rPr kumimoji="1" lang="en-US" altLang="zh-CN" dirty="0" err="1"/>
              <a:t>drop_ratio</a:t>
            </a:r>
            <a:r>
              <a:rPr kumimoji="1" lang="zh-CN" altLang="en-US" dirty="0"/>
              <a:t>对应的分位数，在实际的决策中，如果请求的价值高于该分位数，我们便保留该请求，否则我们将丢弃该请求。</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1263498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这个便是我们的决策模块的一个总的流程图，包括在线决策和离线拉格朗日乘子计算两部分。在在线决策中，我们会根据预估的请求价值和从数据中得到的</a:t>
            </a:r>
            <a:r>
              <a:rPr kumimoji="1" lang="en-US" altLang="zh-CN" dirty="0"/>
              <a:t>lambda</a:t>
            </a:r>
            <a:r>
              <a:rPr kumimoji="1" lang="zh-CN" altLang="en-US" dirty="0"/>
              <a:t>进行决策。在离线，我们会通过历史数据找到不同</a:t>
            </a:r>
            <a:r>
              <a:rPr kumimoji="1" lang="en-US" altLang="zh-CN" dirty="0" err="1"/>
              <a:t>drop_ratio</a:t>
            </a:r>
            <a:r>
              <a:rPr kumimoji="1" lang="zh-CN" altLang="en-US" dirty="0"/>
              <a:t>下对应的</a:t>
            </a:r>
            <a:r>
              <a:rPr kumimoji="1" lang="en-US" altLang="zh-CN" dirty="0"/>
              <a:t>lambda</a:t>
            </a:r>
            <a:r>
              <a:rPr kumimoji="1" lang="zh-CN" altLang="en-US" dirty="0"/>
              <a:t>。为了尽可能的消除历史数据和实时数据之间的差异性，我们会收集实时请计算求的数据加入历史数据中用于更新</a:t>
            </a:r>
            <a:r>
              <a:rPr kumimoji="1" lang="en-US" altLang="zh-CN" dirty="0"/>
              <a:t>lambda</a:t>
            </a:r>
            <a:r>
              <a:rPr kumimoji="1" lang="zh-CN" altLang="en-US" dirty="0"/>
              <a:t>。</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35396640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以上就是框架的主要部分</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3127284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在线测试中，我们发现有零星的</a:t>
            </a:r>
            <a:r>
              <a:rPr kumimoji="1" lang="en-US" altLang="zh-CN" dirty="0"/>
              <a:t>time</a:t>
            </a:r>
            <a:r>
              <a:rPr kumimoji="1" lang="zh-CN" altLang="en-US" dirty="0"/>
              <a:t> </a:t>
            </a:r>
            <a:r>
              <a:rPr kumimoji="1" lang="en-US" altLang="zh-CN" dirty="0"/>
              <a:t>out</a:t>
            </a:r>
            <a:r>
              <a:rPr kumimoji="1" lang="zh-CN" altLang="en-US" dirty="0"/>
              <a:t>，是因为模型消耗一定时间复杂度，于是考虑一套全新的机制，以应对耗时敏感的场景。刚才说到，</a:t>
            </a:r>
            <a:r>
              <a:rPr kumimoji="1" lang="en" altLang="zh-CN" dirty="0" err="1"/>
              <a:t>LightGBM</a:t>
            </a:r>
            <a:r>
              <a:rPr kumimoji="1" lang="zh-CN" altLang="en-US" dirty="0"/>
              <a:t>建模中，我们发现</a:t>
            </a:r>
            <a:r>
              <a:rPr kumimoji="1" lang="en" altLang="zh-CN" dirty="0"/>
              <a:t>column_1</a:t>
            </a:r>
            <a:r>
              <a:rPr kumimoji="1" lang="zh-CN" altLang="en-US" dirty="0"/>
              <a:t>的特征是最重要的，于是去请教了</a:t>
            </a:r>
            <a:r>
              <a:rPr kumimoji="1" lang="en" altLang="zh-CN" dirty="0"/>
              <a:t>mentor</a:t>
            </a:r>
            <a:r>
              <a:rPr kumimoji="1" lang="zh-CN" altLang="en" dirty="0"/>
              <a:t>，</a:t>
            </a:r>
            <a:r>
              <a:rPr kumimoji="1" lang="zh-CN" altLang="en-US" dirty="0"/>
              <a:t>了解到这是广告位置特征，我们很自然的想到不同的广告位流量对应的</a:t>
            </a:r>
            <a:r>
              <a:rPr kumimoji="1" lang="en" altLang="zh-CN" dirty="0"/>
              <a:t>score</a:t>
            </a:r>
            <a:r>
              <a:rPr kumimoji="1" lang="zh-CN" altLang="en-US" dirty="0"/>
              <a:t>一定是有差异，例如首页位置和底端</a:t>
            </a:r>
            <a:r>
              <a:rPr kumimoji="1" lang="en-US" altLang="zh-CN" dirty="0"/>
              <a:t>banner</a:t>
            </a:r>
            <a:r>
              <a:rPr kumimoji="1" lang="zh-CN" altLang="en-US" dirty="0"/>
              <a:t>，广告位价值不一。</a:t>
            </a:r>
            <a:endParaRPr kumimoji="1" lang="en-US" altLang="zh-CN" dirty="0"/>
          </a:p>
          <a:p>
            <a:r>
              <a:rPr kumimoji="1" lang="zh-CN" altLang="en-US" dirty="0"/>
              <a:t>于是通过数据分析，计算出每个广告位类型的平均</a:t>
            </a:r>
            <a:r>
              <a:rPr kumimoji="1" lang="en" altLang="zh-CN" dirty="0"/>
              <a:t>Score</a:t>
            </a:r>
            <a:r>
              <a:rPr kumimoji="1" lang="zh-CN" altLang="en-US" dirty="0"/>
              <a:t>并从小到大排序，作为后验策略中的</a:t>
            </a:r>
            <a:r>
              <a:rPr kumimoji="1" lang="en-US" altLang="zh-CN" dirty="0"/>
              <a:t>drop</a:t>
            </a:r>
            <a:r>
              <a:rPr kumimoji="1" lang="zh-CN" altLang="en-US" dirty="0"/>
              <a:t>优先级。</a:t>
            </a:r>
            <a:endParaRPr kumimoji="1" lang="en-US" altLang="zh-CN" dirty="0"/>
          </a:p>
          <a:p>
            <a:r>
              <a:rPr kumimoji="1" lang="zh-CN" altLang="en-US" dirty="0"/>
              <a:t>为了验证该策略，我们利用历史数据画了右边这张图，横轴代表</a:t>
            </a:r>
            <a:r>
              <a:rPr kumimoji="1" lang="en-US" altLang="zh-CN" dirty="0"/>
              <a:t>drop</a:t>
            </a:r>
            <a:r>
              <a:rPr kumimoji="1" lang="zh-CN" altLang="en-US" dirty="0"/>
              <a:t> </a:t>
            </a:r>
            <a:r>
              <a:rPr kumimoji="1" lang="en-US" altLang="zh-CN" dirty="0"/>
              <a:t>rate</a:t>
            </a:r>
            <a:r>
              <a:rPr kumimoji="1" lang="zh-CN" altLang="en-US" dirty="0"/>
              <a:t>，比如我们需要丢弃</a:t>
            </a:r>
            <a:r>
              <a:rPr kumimoji="1" lang="en-US" altLang="zh-CN" dirty="0"/>
              <a:t>60%</a:t>
            </a:r>
            <a:r>
              <a:rPr kumimoji="1" lang="zh-CN" altLang="en-US" dirty="0"/>
              <a:t>的比例，对应到纵轴，即为损失这么多</a:t>
            </a:r>
            <a:r>
              <a:rPr kumimoji="1" lang="en-US" altLang="zh-CN" dirty="0"/>
              <a:t>score</a:t>
            </a:r>
            <a:r>
              <a:rPr kumimoji="1" lang="zh-CN" altLang="en-US" dirty="0"/>
              <a:t>损失比例的表现。我们惊奇的发现，最后这条曲线非常的平滑，且斜率递增！</a:t>
            </a:r>
            <a:endParaRPr kumimoji="1" lang="en-US" altLang="zh-CN" dirty="0"/>
          </a:p>
          <a:p>
            <a:r>
              <a:rPr kumimoji="1" lang="zh-CN" altLang="en-US" dirty="0"/>
              <a:t>于是，我们维护一个</a:t>
            </a:r>
            <a:r>
              <a:rPr kumimoji="1" lang="en-US" altLang="zh-CN" dirty="0"/>
              <a:t>in</a:t>
            </a:r>
            <a:r>
              <a:rPr kumimoji="1" lang="zh-CN" altLang="en-US" dirty="0"/>
              <a:t> </a:t>
            </a:r>
            <a:r>
              <a:rPr kumimoji="1" lang="en-US" altLang="zh-CN" dirty="0"/>
              <a:t>memory</a:t>
            </a:r>
            <a:r>
              <a:rPr kumimoji="1" lang="zh-CN" altLang="en-US" dirty="0"/>
              <a:t>的</a:t>
            </a:r>
            <a:r>
              <a:rPr kumimoji="1" lang="en" altLang="zh-CN" dirty="0" err="1"/>
              <a:t>kv</a:t>
            </a:r>
            <a:r>
              <a:rPr kumimoji="1" lang="zh-CN" altLang="en-US" dirty="0"/>
              <a:t> </a:t>
            </a:r>
            <a:r>
              <a:rPr kumimoji="1" lang="en-US" altLang="zh-CN" dirty="0"/>
              <a:t>table</a:t>
            </a:r>
            <a:r>
              <a:rPr kumimoji="1" lang="zh-CN" altLang="en" dirty="0"/>
              <a:t>，</a:t>
            </a:r>
            <a:r>
              <a:rPr kumimoji="1" lang="en" altLang="zh-CN" dirty="0"/>
              <a:t>k</a:t>
            </a:r>
            <a:r>
              <a:rPr kumimoji="1" lang="zh-CN" altLang="en-US" dirty="0"/>
              <a:t>为广告位，</a:t>
            </a:r>
            <a:r>
              <a:rPr kumimoji="1" lang="en" altLang="zh-CN" dirty="0"/>
              <a:t>v</a:t>
            </a:r>
            <a:r>
              <a:rPr kumimoji="1" lang="zh-CN" altLang="en-US" dirty="0"/>
              <a:t>为该广告位历史流量的累积数量占比。当一个流量进来时，我们只需要查表判断它的广告位对应累积占比是否小于</a:t>
            </a:r>
            <a:r>
              <a:rPr kumimoji="1" lang="en" altLang="zh-CN" dirty="0"/>
              <a:t>drop rate</a:t>
            </a:r>
            <a:r>
              <a:rPr kumimoji="1" lang="zh-CN" altLang="en" dirty="0"/>
              <a:t>，</a:t>
            </a:r>
            <a:r>
              <a:rPr kumimoji="1" lang="zh-CN" altLang="en-US" dirty="0"/>
              <a:t>从而进行</a:t>
            </a:r>
            <a:r>
              <a:rPr kumimoji="1" lang="en-US" altLang="zh-CN" dirty="0"/>
              <a:t>O</a:t>
            </a:r>
            <a:r>
              <a:rPr kumimoji="1" lang="zh-CN" altLang="en-US" dirty="0"/>
              <a:t>（</a:t>
            </a:r>
            <a:r>
              <a:rPr kumimoji="1" lang="en-US" altLang="zh-CN" dirty="0"/>
              <a:t>1</a:t>
            </a:r>
            <a:r>
              <a:rPr kumimoji="1" lang="zh-CN" altLang="en-US" dirty="0"/>
              <a:t>）决策。</a:t>
            </a:r>
            <a:endParaRPr kumimoji="1" lang="en-US" altLang="zh-CN" dirty="0"/>
          </a:p>
          <a:p>
            <a:r>
              <a:rPr kumimoji="1" lang="zh-CN" altLang="en-US" dirty="0"/>
              <a:t>这是我们的实验报表，看到实际</a:t>
            </a:r>
            <a:r>
              <a:rPr kumimoji="1" lang="en-US" altLang="zh-CN" dirty="0"/>
              <a:t>drop</a:t>
            </a:r>
            <a:r>
              <a:rPr kumimoji="1" lang="zh-CN" altLang="en-US" dirty="0"/>
              <a:t>比例与指定比例十分契合，</a:t>
            </a:r>
            <a:r>
              <a:rPr kumimoji="1" lang="en-US" altLang="zh-CN" dirty="0"/>
              <a:t>Score</a:t>
            </a:r>
            <a:r>
              <a:rPr kumimoji="1" lang="zh-CN" altLang="en-US" dirty="0"/>
              <a:t>损失比例也不差。</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6948657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关于未来的框架改进，主要有两个方面。第一，不同价值的流量需要对应不同长度的广告候选队列，我们希望我们的降级框架和广告候选长度调整形成一个动态闭环，如降级框架</a:t>
            </a:r>
            <a:r>
              <a:rPr kumimoji="1" lang="en" altLang="zh-CN" dirty="0"/>
              <a:t>Drop</a:t>
            </a:r>
            <a:r>
              <a:rPr kumimoji="1" lang="zh-CN" altLang="en-US" dirty="0"/>
              <a:t>掉更多流量后，下游负载降低，那么候选广告长度就可以上升，但长度上升后，下游负载升高，又需要</a:t>
            </a:r>
            <a:r>
              <a:rPr kumimoji="1" lang="en" altLang="zh-CN" dirty="0"/>
              <a:t>drop</a:t>
            </a:r>
            <a:r>
              <a:rPr kumimoji="1" lang="zh-CN" altLang="en-US" dirty="0"/>
              <a:t>掉更多的流量。</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4147190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第二，一般来说，复杂模型的收益较大，我们目前的框架支持的是是否</a:t>
            </a:r>
            <a:r>
              <a:rPr kumimoji="1" lang="en" altLang="zh-CN" dirty="0"/>
              <a:t>drop</a:t>
            </a:r>
            <a:r>
              <a:rPr kumimoji="1" lang="zh-CN" altLang="en-US" dirty="0"/>
              <a:t>流量，其实更优的解法不同的流量分配不同复杂度档位的模型，以实现受益最大。</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642551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下面将从团队介绍，项目背景及分析，原理与成果，未来扩展思路四个方面来进行分享。</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2987712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首先是关于我们的</a:t>
            </a:r>
            <a:r>
              <a:rPr kumimoji="1" lang="en-US" altLang="zh-CN" dirty="0"/>
              <a:t>team</a:t>
            </a:r>
            <a:r>
              <a:rPr kumimoji="1" lang="zh-CN" altLang="en-US" dirty="0"/>
              <a:t>，我是来自浙江大学的王宣煊，也是前年</a:t>
            </a:r>
            <a:r>
              <a:rPr kumimoji="1" lang="en-US" altLang="zh-CN" dirty="0" err="1"/>
              <a:t>bytecamp</a:t>
            </a:r>
            <a:r>
              <a:rPr kumimoji="1" lang="zh-CN" altLang="en-US" dirty="0"/>
              <a:t>的营员。与我合作的两位队友分别是来自复旦大学的熊中正与来自香港中文大学的谢新昱，从我个人的</a:t>
            </a:r>
            <a:r>
              <a:rPr kumimoji="1" lang="en-US" altLang="zh-CN" dirty="0"/>
              <a:t>camp</a:t>
            </a:r>
            <a:r>
              <a:rPr kumimoji="1" lang="zh-CN" altLang="en-US" dirty="0"/>
              <a:t>体验来看，我们三人是一个技术互补，协作充分，配合非常默契的团队。</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3252632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为大家分析下我们的问题场景。在广告业务中，存着请求流量大，且增长快的现象。但我们的机器资源是有上限的，无法服务所有的请求。因此需要设计一套优秀的降级框架。这里的优秀涵盖两个目标，首先不同时段流量规模不一致，我们动态支持了任意指定的</a:t>
            </a:r>
            <a:r>
              <a:rPr kumimoji="1" lang="en-US" altLang="zh-CN" dirty="0"/>
              <a:t>drop</a:t>
            </a:r>
            <a:r>
              <a:rPr kumimoji="1" lang="zh-CN" altLang="en-US" dirty="0"/>
              <a:t> </a:t>
            </a:r>
            <a:r>
              <a:rPr kumimoji="1" lang="en-US" altLang="zh-CN" dirty="0"/>
              <a:t>rate</a:t>
            </a:r>
            <a:r>
              <a:rPr kumimoji="1" lang="zh-CN" altLang="en-US" dirty="0"/>
              <a:t>。同时，不同流量价值不一，我们需要避免低质流量占用过多的下游计算资源，从而保留更多的高价值流量，实现算力的最佳分配。因此，可以整体将问题抽象成如图所示。下面让我们进一步来</a:t>
            </a:r>
            <a:r>
              <a:rPr kumimoji="1" lang="en-US" altLang="zh-CN" dirty="0"/>
              <a:t>focus</a:t>
            </a:r>
            <a:r>
              <a:rPr kumimoji="1" lang="zh-CN" altLang="en-US" dirty="0"/>
              <a:t>这里的降级设计。</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587060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请求流式打入，一段时间内的总数为</a:t>
            </a:r>
            <a:r>
              <a:rPr kumimoji="1" lang="en-US" altLang="zh-CN" dirty="0"/>
              <a:t>N</a:t>
            </a:r>
            <a:r>
              <a:rPr kumimoji="1" lang="zh-CN" altLang="en-US" dirty="0"/>
              <a:t>。通过我们的降级</a:t>
            </a:r>
            <a:r>
              <a:rPr kumimoji="1" lang="en-US" altLang="zh-CN" dirty="0"/>
              <a:t>system</a:t>
            </a:r>
            <a:r>
              <a:rPr kumimoji="1" lang="zh-CN" altLang="en-US" dirty="0"/>
              <a:t>分流成两个集合，优质部分被保留至下游投放；低质部分被丢弃。我们的框架有两个评价指标，首先最主要的是丢弃的个数比例，</a:t>
            </a:r>
            <a:r>
              <a:rPr kumimoji="1" lang="en-US" altLang="zh-CN" dirty="0"/>
              <a:t>N</a:t>
            </a:r>
            <a:r>
              <a:rPr kumimoji="1" lang="zh-CN" altLang="en-US" dirty="0"/>
              <a:t>分之</a:t>
            </a:r>
            <a:r>
              <a:rPr kumimoji="1" lang="en-US" altLang="zh-CN" dirty="0"/>
              <a:t>M</a:t>
            </a:r>
            <a:r>
              <a:rPr kumimoji="1" lang="zh-CN" altLang="en-US" dirty="0"/>
              <a:t>需要精准控制在当前指定的</a:t>
            </a:r>
            <a:r>
              <a:rPr kumimoji="1" lang="en-US" altLang="zh-CN" dirty="0"/>
              <a:t>drop</a:t>
            </a:r>
            <a:r>
              <a:rPr kumimoji="1" lang="zh-CN" altLang="en-US" dirty="0"/>
              <a:t> </a:t>
            </a:r>
            <a:r>
              <a:rPr kumimoji="1" lang="en-US" altLang="zh-CN" dirty="0"/>
              <a:t>rate</a:t>
            </a:r>
            <a:r>
              <a:rPr kumimoji="1" lang="zh-CN" altLang="en-US" dirty="0"/>
              <a:t>；另外对于损失的流量价值比例，也需要尽可能做</a:t>
            </a:r>
            <a:r>
              <a:rPr kumimoji="1" lang="en-US" altLang="zh-CN" dirty="0"/>
              <a:t>Minimize</a:t>
            </a:r>
            <a:r>
              <a:rPr kumimoji="1" lang="zh-CN" altLang="en-US" dirty="0"/>
              <a:t>。</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2737351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有了这么一套建模以后，接下来看执行。刚才的降级框架实际分为了预测算分和在线决策两个模块。具体的，整体</a:t>
            </a:r>
            <a:r>
              <a:rPr kumimoji="1" lang="en-US" altLang="zh-CN" dirty="0"/>
              <a:t>pipeline</a:t>
            </a:r>
            <a:r>
              <a:rPr kumimoji="1" lang="zh-CN" altLang="en-US" dirty="0"/>
              <a:t>由</a:t>
            </a:r>
            <a:r>
              <a:rPr kumimoji="1" lang="en-US" altLang="zh-CN" dirty="0"/>
              <a:t>Controller</a:t>
            </a:r>
            <a:r>
              <a:rPr kumimoji="1" lang="zh-CN" altLang="en-US" dirty="0"/>
              <a:t>模块来调度，他会起一个</a:t>
            </a:r>
            <a:r>
              <a:rPr kumimoji="1" lang="en-US" altLang="zh-CN" dirty="0"/>
              <a:t>http</a:t>
            </a:r>
            <a:r>
              <a:rPr kumimoji="1" lang="zh-CN" altLang="en-US" dirty="0"/>
              <a:t> </a:t>
            </a:r>
            <a:r>
              <a:rPr kumimoji="1" lang="en-US" altLang="zh-CN" dirty="0"/>
              <a:t>server</a:t>
            </a:r>
            <a:r>
              <a:rPr kumimoji="1" lang="zh-CN" altLang="en-US" dirty="0"/>
              <a:t>，用于接受</a:t>
            </a:r>
            <a:r>
              <a:rPr kumimoji="1" lang="en-US" altLang="zh-CN" dirty="0"/>
              <a:t>Mentor</a:t>
            </a:r>
            <a:r>
              <a:rPr kumimoji="1" lang="zh-CN" altLang="en-US" dirty="0"/>
              <a:t>在验收时源源不断打来的线上流量请求，</a:t>
            </a:r>
            <a:r>
              <a:rPr kumimoji="1" lang="en-US" altLang="zh-CN" dirty="0"/>
              <a:t>server</a:t>
            </a:r>
            <a:r>
              <a:rPr kumimoji="1" lang="zh-CN" altLang="en-US" dirty="0"/>
              <a:t>解析请求参数并调用预估，得到一个分数</a:t>
            </a:r>
            <a:r>
              <a:rPr kumimoji="1" lang="en-US" altLang="zh-CN" dirty="0"/>
              <a:t>Score</a:t>
            </a:r>
            <a:r>
              <a:rPr kumimoji="1" lang="zh-CN" altLang="en-US" dirty="0"/>
              <a:t>，下一步将该分数传入决策模块，得到最终</a:t>
            </a:r>
            <a:r>
              <a:rPr kumimoji="1" lang="en-US" altLang="zh-CN" dirty="0"/>
              <a:t>drop</a:t>
            </a:r>
            <a:r>
              <a:rPr kumimoji="1" lang="zh-CN" altLang="en-US" dirty="0"/>
              <a:t>与否的</a:t>
            </a:r>
            <a:r>
              <a:rPr kumimoji="1" lang="en-US" altLang="zh-CN" dirty="0"/>
              <a:t>response</a:t>
            </a:r>
            <a:r>
              <a:rPr kumimoji="1" lang="zh-CN" altLang="en-US" dirty="0"/>
              <a:t>。另外为了保证我们始终是有一定训练数据量的，我们会放行一定概率的探索流量，默认不走预估系统，直接保留至下游。值得一提的是，考虑到算法预估存在不容忽视的时间复杂度，针对延时敏感的场景，我们增加了一套基于后验的方案，这里使用了非常精妙的策略，并且用代码是不难实现的，具体效果报表会在后面进行介绍。</a:t>
            </a:r>
            <a:endParaRPr kumimoji="1" lang="en-US" altLang="zh-CN" dirty="0"/>
          </a:p>
          <a:p>
            <a:r>
              <a:rPr kumimoji="1" lang="zh-CN" altLang="en-US" dirty="0"/>
              <a:t>相信大家到这里对我们的工作应该是有一个整体</a:t>
            </a:r>
            <a:r>
              <a:rPr kumimoji="1" lang="en-US" altLang="zh-CN" dirty="0"/>
              <a:t>sense</a:t>
            </a:r>
            <a:r>
              <a:rPr kumimoji="1" lang="zh-CN" altLang="en-US" dirty="0"/>
              <a:t>了，接下去我把时间交给新昱同学。</a:t>
            </a:r>
            <a:endParaRPr kumimoji="1" lang="en-US" altLang="zh-CN" dirty="0"/>
          </a:p>
          <a:p>
            <a:r>
              <a:rPr kumimoji="1" lang="zh-CN" altLang="en-US" dirty="0"/>
              <a:t>目前是没有做并发的，考虑在</a:t>
            </a:r>
            <a:r>
              <a:rPr kumimoji="1" lang="en-US" altLang="zh-CN" dirty="0"/>
              <a:t>Mentor</a:t>
            </a:r>
            <a:r>
              <a:rPr kumimoji="1" lang="zh-CN" altLang="en-US" dirty="0"/>
              <a:t>验收的过程中，没有太紧急的耗时优化需求。这或许可以作为一个</a:t>
            </a:r>
            <a:r>
              <a:rPr kumimoji="1" lang="en-US" altLang="zh-CN" dirty="0"/>
              <a:t>future</a:t>
            </a:r>
            <a:r>
              <a:rPr kumimoji="1" lang="zh-CN" altLang="en-US" dirty="0"/>
              <a:t> </a:t>
            </a:r>
            <a:r>
              <a:rPr kumimoji="1" lang="en-US" altLang="zh-CN" dirty="0"/>
              <a:t>improvements</a:t>
            </a:r>
            <a:r>
              <a:rPr kumimoji="1" lang="zh-CN" altLang="en-US" dirty="0"/>
              <a:t>来考虑。</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2854181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a:t>
            </a:r>
            <a:r>
              <a:rPr kumimoji="1" lang="en" altLang="zh-CN" dirty="0"/>
              <a:t>Score Estimation</a:t>
            </a:r>
            <a:r>
              <a:rPr kumimoji="1" lang="zh-CN" altLang="en-US" dirty="0"/>
              <a:t>部分主要包括模型离线的训练和在线预估，离线训练部分我们使用的是样本量为</a:t>
            </a:r>
            <a:r>
              <a:rPr kumimoji="1" lang="en-US" altLang="zh-CN" dirty="0"/>
              <a:t>100</a:t>
            </a:r>
            <a:r>
              <a:rPr kumimoji="1" lang="zh-CN" altLang="en-US" dirty="0"/>
              <a:t>万的数据集，共有</a:t>
            </a:r>
            <a:r>
              <a:rPr kumimoji="1" lang="en-US" altLang="zh-CN" dirty="0"/>
              <a:t>10</a:t>
            </a:r>
            <a:r>
              <a:rPr kumimoji="1" lang="zh-CN" altLang="en-US" dirty="0"/>
              <a:t>个完全脱敏的</a:t>
            </a:r>
            <a:r>
              <a:rPr kumimoji="1" lang="en" altLang="zh-CN" dirty="0"/>
              <a:t>hash</a:t>
            </a:r>
            <a:r>
              <a:rPr kumimoji="1" lang="zh-CN" altLang="en-US" dirty="0"/>
              <a:t>字符串特征，经过数据验证，我们发现整个数据集很干净，没有空值。但是在统计特征数量的时候我们发现，</a:t>
            </a:r>
            <a:r>
              <a:rPr kumimoji="1" lang="en" altLang="zh-CN" dirty="0"/>
              <a:t>column_2</a:t>
            </a:r>
            <a:r>
              <a:rPr kumimoji="1" lang="zh-CN" altLang="en-US" dirty="0"/>
              <a:t>特征共有</a:t>
            </a:r>
            <a:r>
              <a:rPr kumimoji="1" lang="en-US" altLang="zh-CN" dirty="0"/>
              <a:t>40</a:t>
            </a:r>
            <a:r>
              <a:rPr kumimoji="1" lang="zh-CN" altLang="en-US" dirty="0"/>
              <a:t>万个类别，我们大概率可以猜测这是一个</a:t>
            </a:r>
            <a:r>
              <a:rPr kumimoji="1" lang="en" altLang="zh-CN" dirty="0"/>
              <a:t>id</a:t>
            </a:r>
            <a:r>
              <a:rPr kumimoji="1" lang="zh-CN" altLang="en-US" dirty="0"/>
              <a:t>特征，</a:t>
            </a:r>
            <a:r>
              <a:rPr kumimoji="1" lang="en" altLang="zh-CN" dirty="0"/>
              <a:t>column_9</a:t>
            </a:r>
            <a:r>
              <a:rPr kumimoji="1" lang="zh-CN" altLang="en-US" dirty="0"/>
              <a:t>的数据分布极度不均衡，方差较小，可能对建模无法提供较大的贡献。我们预测的</a:t>
            </a:r>
            <a:r>
              <a:rPr kumimoji="1" lang="en" altLang="zh-CN" dirty="0"/>
              <a:t>score</a:t>
            </a:r>
            <a:r>
              <a:rPr kumimoji="1" lang="zh-CN" altLang="en-US" dirty="0"/>
              <a:t>表示流量价值，是一个</a:t>
            </a:r>
            <a:r>
              <a:rPr kumimoji="1" lang="en-US" altLang="zh-CN" dirty="0"/>
              <a:t>0</a:t>
            </a:r>
            <a:r>
              <a:rPr kumimoji="1" lang="zh-CN" altLang="en-US" dirty="0"/>
              <a:t>到</a:t>
            </a:r>
            <a:r>
              <a:rPr kumimoji="1" lang="en-US" altLang="zh-CN" dirty="0"/>
              <a:t>1</a:t>
            </a:r>
            <a:r>
              <a:rPr kumimoji="1" lang="zh-CN" altLang="en-US" dirty="0"/>
              <a:t>的数值型变量。所以整个估分问题就是一个回归问题。</a:t>
            </a: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3648331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刚才说到，准确的流量估分是决策模块的基石。我们由简到繁，尝试了</a:t>
            </a:r>
            <a:r>
              <a:rPr kumimoji="1" lang="en-US" altLang="zh-CN" dirty="0"/>
              <a:t>3</a:t>
            </a:r>
            <a:r>
              <a:rPr kumimoji="1" lang="zh-CN" altLang="en-US" dirty="0"/>
              <a:t>个不同的回归模型。首先我们使用了最简单线性回归，我们去掉了稀疏的</a:t>
            </a:r>
            <a:r>
              <a:rPr kumimoji="1" lang="en" altLang="zh-CN" dirty="0"/>
              <a:t>id</a:t>
            </a:r>
            <a:r>
              <a:rPr kumimoji="1" lang="zh-CN" altLang="en-US" dirty="0"/>
              <a:t>特征，将其余特征转换为</a:t>
            </a:r>
            <a:r>
              <a:rPr kumimoji="1" lang="en" altLang="zh-CN" dirty="0" err="1"/>
              <a:t>onehot</a:t>
            </a:r>
            <a:r>
              <a:rPr kumimoji="1" lang="zh-CN" altLang="en-US" dirty="0"/>
              <a:t>特征，最终的特征维度大约为</a:t>
            </a:r>
            <a:r>
              <a:rPr kumimoji="1" lang="en-US" altLang="zh-CN" dirty="0"/>
              <a:t>2500</a:t>
            </a:r>
            <a:r>
              <a:rPr kumimoji="1" lang="zh-CN" altLang="en-US" dirty="0"/>
              <a:t>维，我们可以发现线性回归的离线指标指标已经取得了不错的效果，但是线性回归假设自变量和因变量呈线性关系。为了更复杂的建模，捕捉到非线性的关系，我们尝试了</a:t>
            </a:r>
            <a:r>
              <a:rPr kumimoji="1" lang="en" altLang="zh-CN" dirty="0"/>
              <a:t>MLP</a:t>
            </a:r>
            <a:r>
              <a:rPr kumimoji="1" lang="zh-CN" altLang="en" dirty="0"/>
              <a:t>，</a:t>
            </a:r>
            <a:r>
              <a:rPr kumimoji="1" lang="zh-CN" altLang="en-US" dirty="0"/>
              <a:t>在</a:t>
            </a:r>
            <a:r>
              <a:rPr kumimoji="1" lang="en" altLang="zh-CN" dirty="0"/>
              <a:t>MLP</a:t>
            </a:r>
            <a:r>
              <a:rPr kumimoji="1" lang="zh-CN" altLang="en-US" dirty="0"/>
              <a:t>中我们使用的是全量特征，结构使用的是</a:t>
            </a:r>
            <a:r>
              <a:rPr kumimoji="1" lang="en" altLang="zh-CN" dirty="0" err="1"/>
              <a:t>Embedding+MLP</a:t>
            </a:r>
            <a:r>
              <a:rPr kumimoji="1" lang="zh-CN" altLang="en-US" dirty="0"/>
              <a:t>结构，采用这种结构的原因是，我们的特征都是稀疏的类别特征，可以映射成为稠密的</a:t>
            </a:r>
            <a:r>
              <a:rPr kumimoji="1" lang="en" altLang="zh-CN" dirty="0"/>
              <a:t>embedding</a:t>
            </a:r>
            <a:r>
              <a:rPr kumimoji="1" lang="zh-CN" altLang="en-US" dirty="0"/>
              <a:t>向量，然后拼接再一次过</a:t>
            </a:r>
            <a:r>
              <a:rPr kumimoji="1" lang="en" altLang="zh-CN" dirty="0"/>
              <a:t>MLP</a:t>
            </a:r>
            <a:r>
              <a:rPr kumimoji="1" lang="zh-CN" altLang="en-US" dirty="0"/>
              <a:t>最终得到输出，我们可以看到</a:t>
            </a:r>
            <a:r>
              <a:rPr kumimoji="1" lang="en" altLang="zh-CN" dirty="0"/>
              <a:t>MLP</a:t>
            </a:r>
            <a:r>
              <a:rPr kumimoji="1" lang="zh-CN" altLang="en-US" dirty="0"/>
              <a:t>的结果相比于线性回归有一些提升。接着，为了实现更复杂的特征交叉，我们使用</a:t>
            </a:r>
            <a:r>
              <a:rPr kumimoji="1" lang="en" altLang="zh-CN" dirty="0" err="1"/>
              <a:t>LightGBM</a:t>
            </a:r>
            <a:r>
              <a:rPr kumimoji="1" lang="zh-CN" altLang="en-US" dirty="0"/>
              <a:t>模型进行建模，在这里，我们去掉了</a:t>
            </a:r>
            <a:r>
              <a:rPr kumimoji="1" lang="en" altLang="zh-CN" dirty="0"/>
              <a:t>id</a:t>
            </a:r>
            <a:r>
              <a:rPr kumimoji="1" lang="zh-CN" altLang="en-US" dirty="0"/>
              <a:t>特征和刚才提到的噪音特征，并且对每个类别特征做了特征编码（将类别转化为数值特征，即每个特征的数值取该特征对应的</a:t>
            </a:r>
            <a:r>
              <a:rPr kumimoji="1" lang="en" altLang="zh-CN" dirty="0"/>
              <a:t>score</a:t>
            </a:r>
            <a:r>
              <a:rPr kumimoji="1" lang="zh-CN" altLang="en-US" dirty="0"/>
              <a:t>的平均），从离线指标我们可以看出，</a:t>
            </a:r>
            <a:r>
              <a:rPr kumimoji="1" lang="en" altLang="zh-CN" dirty="0" err="1"/>
              <a:t>LightGBM</a:t>
            </a:r>
            <a:r>
              <a:rPr kumimoji="1" lang="zh-CN" altLang="en-US" dirty="0"/>
              <a:t>取得了最好的结果。与此同时，基于树模型的</a:t>
            </a:r>
            <a:r>
              <a:rPr kumimoji="1" lang="en" altLang="zh-CN" dirty="0" err="1"/>
              <a:t>LightGBM</a:t>
            </a:r>
            <a:r>
              <a:rPr kumimoji="1" lang="zh-CN" altLang="en-US" dirty="0"/>
              <a:t>可以输出特征重要性，我们发现</a:t>
            </a:r>
            <a:r>
              <a:rPr kumimoji="1" lang="en" altLang="zh-CN" dirty="0"/>
              <a:t>column_1</a:t>
            </a:r>
            <a:r>
              <a:rPr kumimoji="1" lang="zh-CN" altLang="en-US" dirty="0"/>
              <a:t>的特征重要性最大，这个发现对我们后面的后验模块工作有很重要的意义。</a:t>
            </a:r>
          </a:p>
          <a:p>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302038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除了刚才的几个离线指标外，我们也同时验证了验证集上的</a:t>
            </a:r>
            <a:r>
              <a:rPr kumimoji="1" lang="en" altLang="zh-CN" dirty="0"/>
              <a:t>Score</a:t>
            </a:r>
            <a:r>
              <a:rPr kumimoji="1" lang="zh-CN" altLang="en-US" dirty="0"/>
              <a:t>分布，我们可以发现当模型在数值指标上表现越好，模型在验证集的预估得分分布和训练集合的</a:t>
            </a:r>
            <a:r>
              <a:rPr kumimoji="1" lang="en" altLang="zh-CN" dirty="0"/>
              <a:t>Score</a:t>
            </a:r>
            <a:r>
              <a:rPr kumimoji="1" lang="zh-CN" altLang="en-US" dirty="0"/>
              <a:t>分布越接近。综上所述，在距离指标、相关性指标、预估</a:t>
            </a:r>
            <a:r>
              <a:rPr kumimoji="1" lang="en" altLang="zh-CN" dirty="0"/>
              <a:t>Score</a:t>
            </a:r>
            <a:r>
              <a:rPr kumimoji="1" lang="zh-CN" altLang="en-US" dirty="0"/>
              <a:t>分布体感指标上，</a:t>
            </a:r>
            <a:r>
              <a:rPr kumimoji="1" lang="en" altLang="zh-CN" dirty="0" err="1"/>
              <a:t>LightGBM</a:t>
            </a:r>
            <a:r>
              <a:rPr kumimoji="1" lang="zh-CN" altLang="en-US" dirty="0"/>
              <a:t>表现最好，选择该模型作为我们线上</a:t>
            </a:r>
            <a:r>
              <a:rPr kumimoji="1" lang="en" altLang="zh-CN" dirty="0"/>
              <a:t>serving</a:t>
            </a:r>
            <a:r>
              <a:rPr kumimoji="1" lang="zh-CN" altLang="en-US" dirty="0"/>
              <a:t>的模型</a:t>
            </a:r>
          </a:p>
          <a:p>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22409691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slideMaster" Target="../slideMasters/slideMaster1.xml"/><Relationship Id="rId5" Type="http://schemas.openxmlformats.org/officeDocument/2006/relationships/tags" Target="../tags/tag9.xml"/><Relationship Id="rId4" Type="http://schemas.openxmlformats.org/officeDocument/2006/relationships/tags" Target="../tags/tag8.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 Id="rId5" Type="http://schemas.openxmlformats.org/officeDocument/2006/relationships/slideMaster" Target="../slideMasters/slideMaster1.xml"/><Relationship Id="rId4" Type="http://schemas.openxmlformats.org/officeDocument/2006/relationships/tags" Target="../tags/tag55.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slideMaster" Target="../slideMasters/slideMaster1.xml"/><Relationship Id="rId5" Type="http://schemas.openxmlformats.org/officeDocument/2006/relationships/tags" Target="../tags/tag60.xml"/><Relationship Id="rId4" Type="http://schemas.openxmlformats.org/officeDocument/2006/relationships/tags" Target="../tags/tag59.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slideMaster" Target="../slideMasters/slideMaster2.xml"/><Relationship Id="rId5" Type="http://schemas.openxmlformats.org/officeDocument/2006/relationships/tags" Target="../tags/tag66.xml"/><Relationship Id="rId4" Type="http://schemas.openxmlformats.org/officeDocument/2006/relationships/tags" Target="../tags/tag65.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slideMaster" Target="../slideMasters/slideMaster2.xml"/><Relationship Id="rId5" Type="http://schemas.openxmlformats.org/officeDocument/2006/relationships/tags" Target="../tags/tag71.xml"/><Relationship Id="rId4" Type="http://schemas.openxmlformats.org/officeDocument/2006/relationships/tags" Target="../tags/tag70.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slideMaster" Target="../slideMasters/slideMaster2.xml"/><Relationship Id="rId5" Type="http://schemas.openxmlformats.org/officeDocument/2006/relationships/tags" Target="../tags/tag76.xml"/><Relationship Id="rId4" Type="http://schemas.openxmlformats.org/officeDocument/2006/relationships/tags" Target="../tags/tag75.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79.xml"/><Relationship Id="rId7" Type="http://schemas.openxmlformats.org/officeDocument/2006/relationships/slideMaster" Target="../slideMasters/slideMaster2.xml"/><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90.xml"/><Relationship Id="rId3" Type="http://schemas.openxmlformats.org/officeDocument/2006/relationships/tags" Target="../tags/tag85.xml"/><Relationship Id="rId7" Type="http://schemas.openxmlformats.org/officeDocument/2006/relationships/tags" Target="../tags/tag89.xml"/><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tags" Target="../tags/tag88.xml"/><Relationship Id="rId5" Type="http://schemas.openxmlformats.org/officeDocument/2006/relationships/tags" Target="../tags/tag87.xml"/><Relationship Id="rId4" Type="http://schemas.openxmlformats.org/officeDocument/2006/relationships/tags" Target="../tags/tag86.xml"/><Relationship Id="rId9"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tags" Target="../tags/tag91.xml"/><Relationship Id="rId5" Type="http://schemas.openxmlformats.org/officeDocument/2006/relationships/slideMaster" Target="../slideMasters/slideMaster2.xml"/><Relationship Id="rId4" Type="http://schemas.openxmlformats.org/officeDocument/2006/relationships/tags" Target="../tags/tag94.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tags" Target="../tags/tag95.xml"/><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100.xml"/><Relationship Id="rId7" Type="http://schemas.openxmlformats.org/officeDocument/2006/relationships/slideMaster" Target="../slideMasters/slideMaster2.xml"/><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slideMaster" Target="../slideMasters/slideMaster1.xml"/><Relationship Id="rId5" Type="http://schemas.openxmlformats.org/officeDocument/2006/relationships/tags" Target="../tags/tag14.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slideMaster" Target="../slideMasters/slideMaster2.xml"/><Relationship Id="rId5" Type="http://schemas.openxmlformats.org/officeDocument/2006/relationships/tags" Target="../tags/tag108.xml"/><Relationship Id="rId4" Type="http://schemas.openxmlformats.org/officeDocument/2006/relationships/tags" Target="../tags/tag107.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tags" Target="../tags/tag109.xml"/><Relationship Id="rId5" Type="http://schemas.openxmlformats.org/officeDocument/2006/relationships/slideMaster" Target="../slideMasters/slideMaster2.xml"/><Relationship Id="rId4" Type="http://schemas.openxmlformats.org/officeDocument/2006/relationships/tags" Target="../tags/tag112.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slideMaster" Target="../slideMasters/slideMaster2.xml"/><Relationship Id="rId5" Type="http://schemas.openxmlformats.org/officeDocument/2006/relationships/tags" Target="../tags/tag117.xml"/><Relationship Id="rId4" Type="http://schemas.openxmlformats.org/officeDocument/2006/relationships/tags" Target="../tags/tag11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slideMaster" Target="../slideMasters/slideMaster1.xml"/><Relationship Id="rId5" Type="http://schemas.openxmlformats.org/officeDocument/2006/relationships/tags" Target="../tags/tag19.xml"/><Relationship Id="rId4"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2.xml"/><Relationship Id="rId7" Type="http://schemas.openxmlformats.org/officeDocument/2006/relationships/slideMaster" Target="../slideMasters/slideMaster1.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3.xml"/><Relationship Id="rId3" Type="http://schemas.openxmlformats.org/officeDocument/2006/relationships/tags" Target="../tags/tag28.xml"/><Relationship Id="rId7" Type="http://schemas.openxmlformats.org/officeDocument/2006/relationships/tags" Target="../tags/tag32.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5" Type="http://schemas.openxmlformats.org/officeDocument/2006/relationships/slideMaster" Target="../slideMasters/slideMaster1.xml"/><Relationship Id="rId4" Type="http://schemas.openxmlformats.org/officeDocument/2006/relationships/tags" Target="../tags/tag37.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3.xml"/><Relationship Id="rId7" Type="http://schemas.openxmlformats.org/officeDocument/2006/relationships/slideMaster" Target="../slideMasters/slideMaster1.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Master" Target="../slideMasters/slideMaster1.xml"/><Relationship Id="rId5" Type="http://schemas.openxmlformats.org/officeDocument/2006/relationships/tags" Target="../tags/tag51.xml"/><Relationship Id="rId4" Type="http://schemas.openxmlformats.org/officeDocument/2006/relationships/tags" Target="../tags/tag5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2021/8/6</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2021/8/6</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2021/8/6</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a:xfrm>
            <a:off x="598665" y="6314400"/>
            <a:ext cx="2700000" cy="316800"/>
          </a:xfrm>
        </p:spPr>
        <p:txBody>
          <a:bodyPr/>
          <a:lstStyle/>
          <a:p>
            <a:fld id="{760FBDFE-C587-4B4C-A407-44438C67B59E}" type="datetimeFigureOut">
              <a:rPr lang="zh-CN" altLang="en-US" smtClean="0"/>
              <a:t>2021/8/6</a:t>
            </a:fld>
            <a:endParaRPr lang="zh-CN" altLang="en-US"/>
          </a:p>
        </p:txBody>
      </p:sp>
      <p:sp>
        <p:nvSpPr>
          <p:cNvPr id="17" name="页脚占位符 16"/>
          <p:cNvSpPr>
            <a:spLocks noGrp="1"/>
          </p:cNvSpPr>
          <p:nvPr>
            <p:ph type="ftr" sz="quarter" idx="11"/>
            <p:custDataLst>
              <p:tags r:id="rId4"/>
            </p:custDataLst>
          </p:nvPr>
        </p:nvSpPr>
        <p:spPr>
          <a:xfrm>
            <a:off x="4116000" y="6314400"/>
            <a:ext cx="3960000" cy="316800"/>
          </a:xfrm>
        </p:spPr>
        <p:txBody>
          <a:bodyPr/>
          <a:lstStyle/>
          <a:p>
            <a:endParaRPr lang="zh-CN" altLang="en-US" dirty="0"/>
          </a:p>
        </p:txBody>
      </p:sp>
      <p:sp>
        <p:nvSpPr>
          <p:cNvPr id="18" name="灯片编号占位符 17"/>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a:xfrm>
            <a:off x="598665" y="6314400"/>
            <a:ext cx="2700000" cy="316800"/>
          </a:xfrm>
        </p:spPr>
        <p:txBody>
          <a:bodyPr/>
          <a:lstStyle/>
          <a:p>
            <a:fld id="{760FBDFE-C587-4B4C-A407-44438C67B59E}" type="datetimeFigureOut">
              <a:rPr lang="zh-CN" altLang="en-US" smtClean="0"/>
              <a:t>2021/8/6</a:t>
            </a:fld>
            <a:endParaRPr lang="zh-CN" altLang="en-US"/>
          </a:p>
        </p:txBody>
      </p:sp>
      <p:sp>
        <p:nvSpPr>
          <p:cNvPr id="5" name="页脚占位符 4"/>
          <p:cNvSpPr>
            <a:spLocks noGrp="1"/>
          </p:cNvSpPr>
          <p:nvPr>
            <p:ph type="ftr" sz="quarter" idx="11"/>
            <p:custDataLst>
              <p:tags r:id="rId4"/>
            </p:custDataLst>
          </p:nvPr>
        </p:nvSpPr>
        <p:spPr>
          <a:xfrm>
            <a:off x="4116000" y="6314400"/>
            <a:ext cx="3960000" cy="316800"/>
          </a:xfrm>
        </p:spPr>
        <p:txBody>
          <a:bodyPr/>
          <a:lstStyle/>
          <a:p>
            <a:endParaRPr lang="zh-CN" altLang="en-US"/>
          </a:p>
        </p:txBody>
      </p:sp>
      <p:sp>
        <p:nvSpPr>
          <p:cNvPr id="6" name="灯片编号占位符 5"/>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a:xfrm>
            <a:off x="598665" y="6314400"/>
            <a:ext cx="2700000" cy="316800"/>
          </a:xfrm>
        </p:spPr>
        <p:txBody>
          <a:bodyPr/>
          <a:lstStyle/>
          <a:p>
            <a:fld id="{760FBDFE-C587-4B4C-A407-44438C67B59E}" type="datetimeFigureOut">
              <a:rPr lang="zh-CN" altLang="en-US" smtClean="0"/>
              <a:t>2021/8/6</a:t>
            </a:fld>
            <a:endParaRPr lang="zh-CN" altLang="en-US"/>
          </a:p>
        </p:txBody>
      </p:sp>
      <p:sp>
        <p:nvSpPr>
          <p:cNvPr id="5" name="页脚占位符 4"/>
          <p:cNvSpPr>
            <a:spLocks noGrp="1"/>
          </p:cNvSpPr>
          <p:nvPr>
            <p:ph type="ftr" sz="quarter" idx="11"/>
            <p:custDataLst>
              <p:tags r:id="rId4"/>
            </p:custDataLst>
          </p:nvPr>
        </p:nvSpPr>
        <p:spPr>
          <a:xfrm>
            <a:off x="4116000" y="6314400"/>
            <a:ext cx="3960000" cy="316800"/>
          </a:xfrm>
        </p:spPr>
        <p:txBody>
          <a:bodyPr/>
          <a:lstStyle/>
          <a:p>
            <a:endParaRPr lang="zh-CN" altLang="en-US"/>
          </a:p>
        </p:txBody>
      </p:sp>
      <p:sp>
        <p:nvSpPr>
          <p:cNvPr id="6" name="灯片编号占位符 5"/>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a:xfrm>
            <a:off x="598665" y="6314400"/>
            <a:ext cx="2700000" cy="316800"/>
          </a:xfrm>
        </p:spPr>
        <p:txBody>
          <a:bodyPr/>
          <a:lstStyle/>
          <a:p>
            <a:fld id="{760FBDFE-C587-4B4C-A407-44438C67B59E}" type="datetimeFigureOut">
              <a:rPr lang="zh-CN" altLang="en-US" smtClean="0"/>
              <a:t>2021/8/6</a:t>
            </a:fld>
            <a:endParaRPr lang="zh-CN" altLang="en-US"/>
          </a:p>
        </p:txBody>
      </p:sp>
      <p:sp>
        <p:nvSpPr>
          <p:cNvPr id="6" name="页脚占位符 5"/>
          <p:cNvSpPr>
            <a:spLocks noGrp="1"/>
          </p:cNvSpPr>
          <p:nvPr>
            <p:ph type="ftr" sz="quarter" idx="11"/>
            <p:custDataLst>
              <p:tags r:id="rId5"/>
            </p:custDataLst>
          </p:nvPr>
        </p:nvSpPr>
        <p:spPr>
          <a:xfrm>
            <a:off x="4116000" y="6314400"/>
            <a:ext cx="3960000" cy="316800"/>
          </a:xfrm>
        </p:spPr>
        <p:txBody>
          <a:bodyPr/>
          <a:lstStyle/>
          <a:p>
            <a:endParaRPr lang="zh-CN" altLang="en-US"/>
          </a:p>
        </p:txBody>
      </p:sp>
      <p:sp>
        <p:nvSpPr>
          <p:cNvPr id="7" name="灯片编号占位符 6"/>
          <p:cNvSpPr>
            <a:spLocks noGrp="1"/>
          </p:cNvSpPr>
          <p:nvPr>
            <p:ph type="sldNum" sz="quarter" idx="12"/>
            <p:custDataLst>
              <p:tags r:id="rId6"/>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a:xfrm>
            <a:off x="598665" y="6314400"/>
            <a:ext cx="2700000" cy="316800"/>
          </a:xfrm>
        </p:spPr>
        <p:txBody>
          <a:bodyPr/>
          <a:lstStyle/>
          <a:p>
            <a:fld id="{760FBDFE-C587-4B4C-A407-44438C67B59E}" type="datetimeFigureOut">
              <a:rPr lang="zh-CN" altLang="en-US" smtClean="0"/>
              <a:t>2021/8/6</a:t>
            </a:fld>
            <a:endParaRPr lang="zh-CN" altLang="en-US"/>
          </a:p>
        </p:txBody>
      </p:sp>
      <p:sp>
        <p:nvSpPr>
          <p:cNvPr id="8" name="页脚占位符 7"/>
          <p:cNvSpPr>
            <a:spLocks noGrp="1"/>
          </p:cNvSpPr>
          <p:nvPr>
            <p:ph type="ftr" sz="quarter" idx="11"/>
            <p:custDataLst>
              <p:tags r:id="rId7"/>
            </p:custDataLst>
          </p:nvPr>
        </p:nvSpPr>
        <p:spPr>
          <a:xfrm>
            <a:off x="4116000" y="6314400"/>
            <a:ext cx="3960000" cy="316800"/>
          </a:xfrm>
        </p:spPr>
        <p:txBody>
          <a:bodyPr/>
          <a:lstStyle/>
          <a:p>
            <a:endParaRPr lang="zh-CN" altLang="en-US"/>
          </a:p>
        </p:txBody>
      </p:sp>
      <p:sp>
        <p:nvSpPr>
          <p:cNvPr id="9" name="灯片编号占位符 8"/>
          <p:cNvSpPr>
            <a:spLocks noGrp="1"/>
          </p:cNvSpPr>
          <p:nvPr>
            <p:ph type="sldNum" sz="quarter" idx="12"/>
            <p:custDataLst>
              <p:tags r:id="rId8"/>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a:xfrm>
            <a:off x="598665" y="6314400"/>
            <a:ext cx="2700000" cy="316800"/>
          </a:xfrm>
        </p:spPr>
        <p:txBody>
          <a:bodyPr/>
          <a:lstStyle/>
          <a:p>
            <a:fld id="{760FBDFE-C587-4B4C-A407-44438C67B59E}" type="datetimeFigureOut">
              <a:rPr lang="zh-CN" altLang="en-US" smtClean="0"/>
              <a:t>2021/8/6</a:t>
            </a:fld>
            <a:endParaRPr lang="zh-CN" altLang="en-US"/>
          </a:p>
        </p:txBody>
      </p:sp>
      <p:sp>
        <p:nvSpPr>
          <p:cNvPr id="4" name="页脚占位符 3"/>
          <p:cNvSpPr>
            <a:spLocks noGrp="1"/>
          </p:cNvSpPr>
          <p:nvPr>
            <p:ph type="ftr" sz="quarter" idx="11"/>
            <p:custDataLst>
              <p:tags r:id="rId3"/>
            </p:custDataLst>
          </p:nvPr>
        </p:nvSpPr>
        <p:spPr>
          <a:xfrm>
            <a:off x="4116000" y="6314400"/>
            <a:ext cx="3960000" cy="316800"/>
          </a:xfrm>
        </p:spPr>
        <p:txBody>
          <a:bodyPr/>
          <a:lstStyle/>
          <a:p>
            <a:endParaRPr lang="zh-CN" altLang="en-US"/>
          </a:p>
        </p:txBody>
      </p:sp>
      <p:sp>
        <p:nvSpPr>
          <p:cNvPr id="5" name="灯片编号占位符 4"/>
          <p:cNvSpPr>
            <a:spLocks noGrp="1"/>
          </p:cNvSpPr>
          <p:nvPr>
            <p:ph type="sldNum" sz="quarter" idx="12"/>
            <p:custDataLst>
              <p:tags r:id="rId4"/>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598665" y="6314400"/>
            <a:ext cx="2700000" cy="316800"/>
          </a:xfrm>
        </p:spPr>
        <p:txBody>
          <a:bodyPr/>
          <a:lstStyle/>
          <a:p>
            <a:fld id="{760FBDFE-C587-4B4C-A407-44438C67B59E}" type="datetimeFigureOut">
              <a:rPr lang="zh-CN" altLang="en-US" smtClean="0"/>
              <a:t>2021/8/6</a:t>
            </a:fld>
            <a:endParaRPr lang="zh-CN" altLang="en-US"/>
          </a:p>
        </p:txBody>
      </p:sp>
      <p:sp>
        <p:nvSpPr>
          <p:cNvPr id="3" name="页脚占位符 2"/>
          <p:cNvSpPr>
            <a:spLocks noGrp="1"/>
          </p:cNvSpPr>
          <p:nvPr>
            <p:ph type="ftr" sz="quarter" idx="11"/>
            <p:custDataLst>
              <p:tags r:id="rId2"/>
            </p:custDataLst>
          </p:nvPr>
        </p:nvSpPr>
        <p:spPr>
          <a:xfrm>
            <a:off x="4116000" y="6314400"/>
            <a:ext cx="3960000" cy="316800"/>
          </a:xfrm>
        </p:spPr>
        <p:txBody>
          <a:bodyPr/>
          <a:lstStyle/>
          <a:p>
            <a:endParaRPr lang="zh-CN" altLang="en-US"/>
          </a:p>
        </p:txBody>
      </p:sp>
      <p:sp>
        <p:nvSpPr>
          <p:cNvPr id="4" name="灯片编号占位符 3"/>
          <p:cNvSpPr>
            <a:spLocks noGrp="1"/>
          </p:cNvSpPr>
          <p:nvPr>
            <p:ph type="sldNum" sz="quarter" idx="12"/>
            <p:custDataLst>
              <p:tags r:id="rId3"/>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a:xfrm>
            <a:off x="598665" y="6314400"/>
            <a:ext cx="2700000" cy="316800"/>
          </a:xfrm>
        </p:spPr>
        <p:txBody>
          <a:bodyPr/>
          <a:lstStyle/>
          <a:p>
            <a:fld id="{9EFD9D74-47D9-4702-A33C-335B63B48DBF}" type="datetimeFigureOut">
              <a:rPr lang="zh-CN" altLang="en-US" smtClean="0"/>
              <a:t>2021/8/6</a:t>
            </a:fld>
            <a:endParaRPr lang="zh-CN" altLang="en-US" dirty="0"/>
          </a:p>
        </p:txBody>
      </p:sp>
      <p:sp>
        <p:nvSpPr>
          <p:cNvPr id="6" name="页脚占位符 5"/>
          <p:cNvSpPr>
            <a:spLocks noGrp="1"/>
          </p:cNvSpPr>
          <p:nvPr>
            <p:ph type="ftr" sz="quarter" idx="11"/>
            <p:custDataLst>
              <p:tags r:id="rId4"/>
            </p:custDataLst>
          </p:nvPr>
        </p:nvSpPr>
        <p:spPr>
          <a:xfrm>
            <a:off x="4116000" y="6314400"/>
            <a:ext cx="3960000" cy="316800"/>
          </a:xfrm>
        </p:spPr>
        <p:txBody>
          <a:bodyPr/>
          <a:lstStyle/>
          <a:p>
            <a:endParaRPr lang="zh-CN" altLang="en-US" dirty="0"/>
          </a:p>
        </p:txBody>
      </p:sp>
      <p:sp>
        <p:nvSpPr>
          <p:cNvPr id="7" name="灯片编号占位符 6"/>
          <p:cNvSpPr>
            <a:spLocks noGrp="1"/>
          </p:cNvSpPr>
          <p:nvPr>
            <p:ph type="sldNum" sz="quarter" idx="12"/>
            <p:custDataLst>
              <p:tags r:id="rId5"/>
            </p:custDataLst>
          </p:nvPr>
        </p:nvSpPr>
        <p:spPr>
          <a:xfrm>
            <a:off x="8877600" y="6314400"/>
            <a:ext cx="2700000" cy="316800"/>
          </a:xfrm>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a:xfrm>
            <a:off x="608400" y="608400"/>
            <a:ext cx="10969200" cy="705600"/>
          </a:xfrm>
        </p:spPr>
        <p:txBody>
          <a:bodyPr/>
          <a:lstStyle/>
          <a:p>
            <a:r>
              <a:rPr lang="zh-CN" altLang="en-US"/>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2021/8/6</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a:xfrm>
            <a:off x="598665" y="6314400"/>
            <a:ext cx="2700000" cy="316800"/>
          </a:xfrm>
        </p:spPr>
        <p:txBody>
          <a:bodyPr/>
          <a:lstStyle/>
          <a:p>
            <a:fld id="{760FBDFE-C587-4B4C-A407-44438C67B59E}" type="datetimeFigureOut">
              <a:rPr lang="zh-CN" altLang="en-US" smtClean="0"/>
              <a:t>2021/8/6</a:t>
            </a:fld>
            <a:endParaRPr lang="zh-CN" altLang="en-US"/>
          </a:p>
        </p:txBody>
      </p:sp>
      <p:sp>
        <p:nvSpPr>
          <p:cNvPr id="5" name="页脚占位符 4"/>
          <p:cNvSpPr>
            <a:spLocks noGrp="1"/>
          </p:cNvSpPr>
          <p:nvPr>
            <p:ph type="ftr" sz="quarter" idx="11"/>
            <p:custDataLst>
              <p:tags r:id="rId4"/>
            </p:custDataLst>
          </p:nvPr>
        </p:nvSpPr>
        <p:spPr>
          <a:xfrm>
            <a:off x="4116000" y="6314400"/>
            <a:ext cx="3960000" cy="316800"/>
          </a:xfrm>
        </p:spPr>
        <p:txBody>
          <a:bodyPr/>
          <a:lstStyle/>
          <a:p>
            <a:endParaRPr lang="zh-CN" altLang="en-US"/>
          </a:p>
        </p:txBody>
      </p:sp>
      <p:sp>
        <p:nvSpPr>
          <p:cNvPr id="6" name="灯片编号占位符 5"/>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598665" y="6314400"/>
            <a:ext cx="2700000" cy="316800"/>
          </a:xfrm>
        </p:spPr>
        <p:txBody>
          <a:bodyPr/>
          <a:lstStyle/>
          <a:p>
            <a:fld id="{760FBDFE-C587-4B4C-A407-44438C67B59E}" type="datetimeFigureOut">
              <a:rPr lang="zh-CN" altLang="en-US" smtClean="0"/>
              <a:t>2021/8/6</a:t>
            </a:fld>
            <a:endParaRPr lang="zh-CN" altLang="en-US"/>
          </a:p>
        </p:txBody>
      </p:sp>
      <p:sp>
        <p:nvSpPr>
          <p:cNvPr id="4" name="页脚占位符 3"/>
          <p:cNvSpPr>
            <a:spLocks noGrp="1"/>
          </p:cNvSpPr>
          <p:nvPr>
            <p:ph type="ftr" sz="quarter" idx="11"/>
            <p:custDataLst>
              <p:tags r:id="rId2"/>
            </p:custDataLst>
          </p:nvPr>
        </p:nvSpPr>
        <p:spPr>
          <a:xfrm>
            <a:off x="4116000" y="6314400"/>
            <a:ext cx="3960000" cy="316800"/>
          </a:xfrm>
        </p:spPr>
        <p:txBody>
          <a:bodyPr/>
          <a:lstStyle/>
          <a:p>
            <a:endParaRPr lang="zh-CN" altLang="en-US"/>
          </a:p>
        </p:txBody>
      </p:sp>
      <p:sp>
        <p:nvSpPr>
          <p:cNvPr id="5" name="灯片编号占位符 4"/>
          <p:cNvSpPr>
            <a:spLocks noGrp="1"/>
          </p:cNvSpPr>
          <p:nvPr>
            <p:ph type="sldNum" sz="quarter" idx="12"/>
            <p:custDataLst>
              <p:tags r:id="rId3"/>
            </p:custDataLst>
          </p:nvPr>
        </p:nvSpPr>
        <p:spPr>
          <a:xfrm>
            <a:off x="8877600" y="6314400"/>
            <a:ext cx="2700000" cy="316800"/>
          </a:xfrm>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598665" y="6314400"/>
            <a:ext cx="2700000" cy="316800"/>
          </a:xfrm>
        </p:spPr>
        <p:txBody>
          <a:bodyPr/>
          <a:lstStyle/>
          <a:p>
            <a:fld id="{760FBDFE-C587-4B4C-A407-44438C67B59E}" type="datetimeFigureOut">
              <a:rPr lang="zh-CN" altLang="en-US" smtClean="0"/>
              <a:t>2021/8/6</a:t>
            </a:fld>
            <a:endParaRPr lang="zh-CN" altLang="en-US"/>
          </a:p>
        </p:txBody>
      </p:sp>
      <p:sp>
        <p:nvSpPr>
          <p:cNvPr id="4" name="页脚占位符 3"/>
          <p:cNvSpPr>
            <a:spLocks noGrp="1"/>
          </p:cNvSpPr>
          <p:nvPr>
            <p:ph type="ftr" sz="quarter" idx="11"/>
            <p:custDataLst>
              <p:tags r:id="rId2"/>
            </p:custDataLst>
          </p:nvPr>
        </p:nvSpPr>
        <p:spPr>
          <a:xfrm>
            <a:off x="4116000" y="6314400"/>
            <a:ext cx="3960000" cy="316800"/>
          </a:xfrm>
        </p:spPr>
        <p:txBody>
          <a:bodyPr/>
          <a:lstStyle/>
          <a:p>
            <a:endParaRPr lang="zh-CN" altLang="en-US"/>
          </a:p>
        </p:txBody>
      </p:sp>
      <p:sp>
        <p:nvSpPr>
          <p:cNvPr id="5" name="灯片编号占位符 4"/>
          <p:cNvSpPr>
            <a:spLocks noGrp="1"/>
          </p:cNvSpPr>
          <p:nvPr>
            <p:ph type="sldNum" sz="quarter" idx="12"/>
            <p:custDataLst>
              <p:tags r:id="rId3"/>
            </p:custDataLst>
          </p:nvPr>
        </p:nvSpPr>
        <p:spPr>
          <a:xfrm>
            <a:off x="8877600" y="6314400"/>
            <a:ext cx="2700000" cy="316800"/>
          </a:xfrm>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2021/8/6</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2021/8/6</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2021/8/6</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2021/8/6</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2021/8/6</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2021/8/6</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a:xfrm>
            <a:off x="608400" y="608400"/>
            <a:ext cx="10969200" cy="705600"/>
          </a:xfrm>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2021/8/6</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61.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2021/8/6</a:t>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pic>
        <p:nvPicPr>
          <p:cNvPr id="7" name="图片 6"/>
          <p:cNvPicPr>
            <a:picLocks noChangeAspect="1"/>
          </p:cNvPicPr>
          <p:nvPr userDrawn="1"/>
        </p:nvPicPr>
        <p:blipFill>
          <a:blip r:embed="rId17"/>
          <a:stretch>
            <a:fillRect/>
          </a:stretch>
        </p:blipFill>
        <p:spPr>
          <a:xfrm>
            <a:off x="0" y="0"/>
            <a:ext cx="12188190" cy="6858000"/>
          </a:xfrm>
          <a:prstGeom prst="rect">
            <a:avLst/>
          </a:prstGeom>
        </p:spPr>
      </p:pic>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14"/>
          <a:stretch>
            <a:fillRect/>
          </a:stretch>
        </p:blipFill>
        <p:spPr>
          <a:xfrm>
            <a:off x="0" y="0"/>
            <a:ext cx="12191365" cy="6859905"/>
          </a:xfrm>
          <a:prstGeom prst="rect">
            <a:avLst/>
          </a:prstGeom>
        </p:spPr>
      </p:pic>
    </p:spTree>
    <p:custDataLst>
      <p:tags r:id="rId13"/>
    </p:custData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18.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10.xml"/><Relationship Id="rId7" Type="http://schemas.openxmlformats.org/officeDocument/2006/relationships/image" Target="../media/image130.png"/><Relationship Id="rId2" Type="http://schemas.openxmlformats.org/officeDocument/2006/relationships/slideLayout" Target="../slideLayouts/slideLayout2.xml"/><Relationship Id="rId1" Type="http://schemas.openxmlformats.org/officeDocument/2006/relationships/tags" Target="../tags/tag12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notesSlide" Target="../notesSlides/notesSlide11.xml"/><Relationship Id="rId7" Type="http://schemas.openxmlformats.org/officeDocument/2006/relationships/image" Target="../media/image140.png"/><Relationship Id="rId2" Type="http://schemas.openxmlformats.org/officeDocument/2006/relationships/slideLayout" Target="../slideLayouts/slideLayout2.xml"/><Relationship Id="rId1" Type="http://schemas.openxmlformats.org/officeDocument/2006/relationships/tags" Target="../tags/tag128.xml"/><Relationship Id="rId6" Type="http://schemas.openxmlformats.org/officeDocument/2006/relationships/image" Target="../media/image18.png"/><Relationship Id="rId11" Type="http://schemas.openxmlformats.org/officeDocument/2006/relationships/image" Target="../media/image180.png"/><Relationship Id="rId5" Type="http://schemas.openxmlformats.org/officeDocument/2006/relationships/image" Target="../media/image17.png"/><Relationship Id="rId10" Type="http://schemas.openxmlformats.org/officeDocument/2006/relationships/image" Target="../media/image171.png"/><Relationship Id="rId4" Type="http://schemas.openxmlformats.org/officeDocument/2006/relationships/image" Target="../media/image5.jpeg"/><Relationship Id="rId9" Type="http://schemas.openxmlformats.org/officeDocument/2006/relationships/image" Target="../media/image160.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12.xml"/><Relationship Id="rId7" Type="http://schemas.openxmlformats.org/officeDocument/2006/relationships/image" Target="../media/image170.png"/><Relationship Id="rId2" Type="http://schemas.openxmlformats.org/officeDocument/2006/relationships/slideLayout" Target="../slideLayouts/slideLayout2.xml"/><Relationship Id="rId1" Type="http://schemas.openxmlformats.org/officeDocument/2006/relationships/tags" Target="../tags/tag129.xml"/><Relationship Id="rId6" Type="http://schemas.openxmlformats.org/officeDocument/2006/relationships/image" Target="../media/image20.svg"/><Relationship Id="rId11" Type="http://schemas.openxmlformats.org/officeDocument/2006/relationships/image" Target="../media/image200.png"/><Relationship Id="rId5" Type="http://schemas.openxmlformats.org/officeDocument/2006/relationships/image" Target="../media/image19.png"/><Relationship Id="rId10" Type="http://schemas.openxmlformats.org/officeDocument/2006/relationships/image" Target="../media/image22.svg"/><Relationship Id="rId4" Type="http://schemas.openxmlformats.org/officeDocument/2006/relationships/image" Target="../media/image5.jpeg"/><Relationship Id="rId9"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30.xml"/><Relationship Id="rId6" Type="http://schemas.openxmlformats.org/officeDocument/2006/relationships/image" Target="../media/image24.tiff"/><Relationship Id="rId5" Type="http://schemas.openxmlformats.org/officeDocument/2006/relationships/image" Target="../media/image23.tiff"/><Relationship Id="rId4" Type="http://schemas.openxmlformats.org/officeDocument/2006/relationships/image" Target="../media/image5.jpeg"/></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tags" Target="../tags/tag131.xml"/><Relationship Id="rId5" Type="http://schemas.openxmlformats.org/officeDocument/2006/relationships/image" Target="../media/image26.sv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tags" Target="../tags/tag132.xml"/><Relationship Id="rId5" Type="http://schemas.openxmlformats.org/officeDocument/2006/relationships/image" Target="../media/image28.emf"/><Relationship Id="rId4" Type="http://schemas.openxmlformats.org/officeDocument/2006/relationships/image" Target="../media/image27.emf"/></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32.emf"/><Relationship Id="rId2" Type="http://schemas.openxmlformats.org/officeDocument/2006/relationships/slideLayout" Target="../slideLayouts/slideLayout2.xml"/><Relationship Id="rId1" Type="http://schemas.openxmlformats.org/officeDocument/2006/relationships/tags" Target="../tags/tag133.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34.xml"/><Relationship Id="rId5" Type="http://schemas.openxmlformats.org/officeDocument/2006/relationships/image" Target="../media/image33.png"/><Relationship Id="rId4" Type="http://schemas.openxmlformats.org/officeDocument/2006/relationships/image" Target="../media/image5.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35.xml"/><Relationship Id="rId4" Type="http://schemas.openxmlformats.org/officeDocument/2006/relationships/image" Target="../media/image5.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36.xml"/><Relationship Id="rId5" Type="http://schemas.openxmlformats.org/officeDocument/2006/relationships/image" Target="../media/image34.png"/><Relationship Id="rId4" Type="http://schemas.openxmlformats.org/officeDocument/2006/relationships/image" Target="../media/image5.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19.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2.xml"/><Relationship Id="rId1" Type="http://schemas.openxmlformats.org/officeDocument/2006/relationships/tags" Target="../tags/tag13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20.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21.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2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23.xml"/><Relationship Id="rId5" Type="http://schemas.openxmlformats.org/officeDocument/2006/relationships/image" Target="../media/image8.pn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24.xml"/><Relationship Id="rId5" Type="http://schemas.openxmlformats.org/officeDocument/2006/relationships/image" Target="../media/image9.png"/><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125.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9.xml"/><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12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6x9"/>
          <p:cNvPicPr>
            <a:picLocks noChangeAspect="1"/>
          </p:cNvPicPr>
          <p:nvPr/>
        </p:nvPicPr>
        <p:blipFill>
          <a:blip r:embed="rId4"/>
          <a:stretch>
            <a:fillRect/>
          </a:stretch>
        </p:blipFill>
        <p:spPr>
          <a:xfrm>
            <a:off x="1270" y="0"/>
            <a:ext cx="12190730" cy="6858000"/>
          </a:xfrm>
          <a:prstGeom prst="rect">
            <a:avLst/>
          </a:prstGeom>
        </p:spPr>
      </p:pic>
      <p:sp>
        <p:nvSpPr>
          <p:cNvPr id="2" name="文本框 1">
            <a:extLst>
              <a:ext uri="{FF2B5EF4-FFF2-40B4-BE49-F238E27FC236}">
                <a16:creationId xmlns:a16="http://schemas.microsoft.com/office/drawing/2014/main" id="{A8FEF2FE-E699-FE40-B85A-F6D4CBF470C3}"/>
              </a:ext>
            </a:extLst>
          </p:cNvPr>
          <p:cNvSpPr txBox="1"/>
          <p:nvPr/>
        </p:nvSpPr>
        <p:spPr>
          <a:xfrm>
            <a:off x="3753267" y="3678955"/>
            <a:ext cx="5599188" cy="1289456"/>
          </a:xfrm>
          <a:prstGeom prst="rect">
            <a:avLst/>
          </a:prstGeom>
          <a:noFill/>
        </p:spPr>
        <p:txBody>
          <a:bodyPr wrap="square" rtlCol="0">
            <a:spAutoFit/>
          </a:bodyPr>
          <a:lstStyle/>
          <a:p>
            <a:pPr>
              <a:lnSpc>
                <a:spcPct val="150000"/>
              </a:lnSpc>
            </a:pPr>
            <a:r>
              <a:rPr kumimoji="1" lang="zh-CN" altLang="en-US" sz="3600" dirty="0">
                <a:solidFill>
                  <a:schemeClr val="bg1"/>
                </a:solidFill>
              </a:rPr>
              <a:t>广告智能算力分配系统</a:t>
            </a:r>
            <a:endParaRPr kumimoji="1" lang="en-US" altLang="zh-CN" sz="3600" dirty="0">
              <a:solidFill>
                <a:schemeClr val="bg1"/>
              </a:solidFill>
            </a:endParaRPr>
          </a:p>
          <a:p>
            <a:pPr algn="r">
              <a:lnSpc>
                <a:spcPct val="150000"/>
              </a:lnSpc>
            </a:pPr>
            <a:r>
              <a:rPr kumimoji="1" lang="en-US" altLang="zh-CN" dirty="0">
                <a:solidFill>
                  <a:schemeClr val="bg1"/>
                </a:solidFill>
              </a:rPr>
              <a:t>——</a:t>
            </a:r>
            <a:r>
              <a:rPr kumimoji="1" lang="zh-CN" altLang="en-US" dirty="0">
                <a:solidFill>
                  <a:schemeClr val="bg1"/>
                </a:solidFill>
              </a:rPr>
              <a:t>流量降级框架设计与实现</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6x9-内页"/>
          <p:cNvPicPr>
            <a:picLocks noChangeAspect="1"/>
          </p:cNvPicPr>
          <p:nvPr/>
        </p:nvPicPr>
        <p:blipFill>
          <a:blip r:embed="rId4"/>
          <a:stretch>
            <a:fillRect/>
          </a:stretch>
        </p:blipFill>
        <p:spPr>
          <a:xfrm>
            <a:off x="-318" y="0"/>
            <a:ext cx="12190730" cy="6858000"/>
          </a:xfrm>
          <a:prstGeom prst="rect">
            <a:avLst/>
          </a:prstGeom>
        </p:spPr>
      </p:pic>
      <p:sp>
        <p:nvSpPr>
          <p:cNvPr id="6" name="流程图: 手动操作 5"/>
          <p:cNvSpPr/>
          <p:nvPr/>
        </p:nvSpPr>
        <p:spPr>
          <a:xfrm rot="16200000">
            <a:off x="-394970" y="1925320"/>
            <a:ext cx="978535" cy="189230"/>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390524" y="930502"/>
            <a:ext cx="5855659" cy="1200329"/>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Decision Module: DCAF</a:t>
            </a:r>
            <a:r>
              <a:rPr lang="zh-CN" altLang="en-US" sz="2400" b="1" dirty="0">
                <a:solidFill>
                  <a:schemeClr val="bg1"/>
                </a:solidFill>
                <a:latin typeface="微软雅黑" panose="020B0503020204020204" pitchFamily="34" charset="-122"/>
                <a:ea typeface="微软雅黑" panose="020B0503020204020204" pitchFamily="34" charset="-122"/>
              </a:rPr>
              <a:t> </a:t>
            </a:r>
            <a:r>
              <a:rPr lang="en-US" altLang="zh-CN" sz="2400" b="1" dirty="0">
                <a:solidFill>
                  <a:schemeClr val="bg1"/>
                </a:solidFill>
                <a:latin typeface="微软雅黑" panose="020B0503020204020204" pitchFamily="34" charset="-122"/>
                <a:ea typeface="微软雅黑" panose="020B0503020204020204" pitchFamily="34" charset="-122"/>
              </a:rPr>
              <a:t>Algorithm</a:t>
            </a:r>
            <a:r>
              <a:rPr lang="zh-CN" altLang="en-US" sz="7200" b="1" dirty="0">
                <a:solidFill>
                  <a:schemeClr val="bg2">
                    <a:lumMod val="50000"/>
                  </a:schemeClr>
                </a:solidFill>
                <a:latin typeface="微软雅黑" panose="020B0503020204020204" pitchFamily="34" charset="-122"/>
                <a:ea typeface="微软雅黑" panose="020B0503020204020204" pitchFamily="34" charset="-122"/>
              </a:rPr>
              <a:t> </a:t>
            </a:r>
            <a:endParaRPr lang="en-US" altLang="zh-CN" sz="7200"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3968B390-712C-2A46-BA1D-15C8AFBCD103}"/>
              </a:ext>
            </a:extLst>
          </p:cNvPr>
          <p:cNvPicPr>
            <a:picLocks noChangeAspect="1"/>
          </p:cNvPicPr>
          <p:nvPr/>
        </p:nvPicPr>
        <p:blipFill rotWithShape="1">
          <a:blip r:embed="rId5">
            <a:extLst>
              <a:ext uri="{28A0092B-C50C-407E-A947-70E740481C1C}">
                <a14:useLocalDpi xmlns:a14="http://schemas.microsoft.com/office/drawing/2010/main" val="0"/>
              </a:ext>
            </a:extLst>
          </a:blip>
          <a:srcRect l="13074" t="8417" r="9363" b="45082"/>
          <a:stretch/>
        </p:blipFill>
        <p:spPr>
          <a:xfrm>
            <a:off x="1764744" y="2291964"/>
            <a:ext cx="1987837" cy="1206088"/>
          </a:xfrm>
          <a:prstGeom prst="roundRect">
            <a:avLst/>
          </a:prstGeom>
        </p:spPr>
      </p:pic>
      <p:pic>
        <p:nvPicPr>
          <p:cNvPr id="13" name="图片 12">
            <a:extLst>
              <a:ext uri="{FF2B5EF4-FFF2-40B4-BE49-F238E27FC236}">
                <a16:creationId xmlns:a16="http://schemas.microsoft.com/office/drawing/2014/main" id="{299E1C13-6C16-464F-8A69-C8068AEA014F}"/>
              </a:ext>
            </a:extLst>
          </p:cNvPr>
          <p:cNvPicPr>
            <a:picLocks noChangeAspect="1"/>
          </p:cNvPicPr>
          <p:nvPr/>
        </p:nvPicPr>
        <p:blipFill rotWithShape="1">
          <a:blip r:embed="rId6">
            <a:extLst>
              <a:ext uri="{28A0092B-C50C-407E-A947-70E740481C1C}">
                <a14:useLocalDpi xmlns:a14="http://schemas.microsoft.com/office/drawing/2010/main" val="0"/>
              </a:ext>
            </a:extLst>
          </a:blip>
          <a:srcRect l="10142" t="14377" r="7153" b="13149"/>
          <a:stretch/>
        </p:blipFill>
        <p:spPr>
          <a:xfrm>
            <a:off x="8012605" y="2724952"/>
            <a:ext cx="2475812" cy="537476"/>
          </a:xfrm>
          <a:prstGeom prst="roundRect">
            <a:avLst/>
          </a:prstGeom>
        </p:spPr>
      </p:pic>
      <p:cxnSp>
        <p:nvCxnSpPr>
          <p:cNvPr id="15" name="直线连接符 14">
            <a:extLst>
              <a:ext uri="{FF2B5EF4-FFF2-40B4-BE49-F238E27FC236}">
                <a16:creationId xmlns:a16="http://schemas.microsoft.com/office/drawing/2014/main" id="{7A138983-698C-004F-B4B9-B3AF5D57EC46}"/>
              </a:ext>
            </a:extLst>
          </p:cNvPr>
          <p:cNvCxnSpPr>
            <a:cxnSpLocks/>
          </p:cNvCxnSpPr>
          <p:nvPr/>
        </p:nvCxnSpPr>
        <p:spPr>
          <a:xfrm>
            <a:off x="6101603" y="1665261"/>
            <a:ext cx="0" cy="4083217"/>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E8A0430D-AFC9-CE41-83AA-F7B3BFC1D0E3}"/>
              </a:ext>
            </a:extLst>
          </p:cNvPr>
          <p:cNvSpPr txBox="1"/>
          <p:nvPr/>
        </p:nvSpPr>
        <p:spPr>
          <a:xfrm>
            <a:off x="5126803" y="5987380"/>
            <a:ext cx="2885802" cy="461665"/>
          </a:xfrm>
          <a:prstGeom prst="rect">
            <a:avLst/>
          </a:prstGeom>
          <a:noFill/>
        </p:spPr>
        <p:txBody>
          <a:bodyPr wrap="square" rtlCol="0">
            <a:spAutoFit/>
          </a:bodyPr>
          <a:lstStyle/>
          <a:p>
            <a:r>
              <a:rPr kumimoji="1" lang="zh-CN" altLang="en-US" sz="2400" dirty="0">
                <a:solidFill>
                  <a:schemeClr val="bg1"/>
                </a:solidFill>
              </a:rPr>
              <a:t>拉格朗日对偶性</a:t>
            </a:r>
          </a:p>
        </p:txBody>
      </p:sp>
      <mc:AlternateContent xmlns:mc="http://schemas.openxmlformats.org/markup-compatibility/2006" xmlns:a14="http://schemas.microsoft.com/office/drawing/2010/main">
        <mc:Choice Requires="a14">
          <p:graphicFrame>
            <p:nvGraphicFramePr>
              <p:cNvPr id="24" name="表格 24">
                <a:extLst>
                  <a:ext uri="{FF2B5EF4-FFF2-40B4-BE49-F238E27FC236}">
                    <a16:creationId xmlns:a16="http://schemas.microsoft.com/office/drawing/2014/main" id="{DC3FF51A-5F9C-3842-9131-1A4DEEB066B2}"/>
                  </a:ext>
                </a:extLst>
              </p:cNvPr>
              <p:cNvGraphicFramePr>
                <a:graphicFrameLocks noGrp="1"/>
              </p:cNvGraphicFramePr>
              <p:nvPr/>
            </p:nvGraphicFramePr>
            <p:xfrm>
              <a:off x="12795" y="3794635"/>
              <a:ext cx="5457140" cy="1584960"/>
            </p:xfrm>
            <a:graphic>
              <a:graphicData uri="http://schemas.openxmlformats.org/drawingml/2006/table">
                <a:tbl>
                  <a:tblPr bandRow="1">
                    <a:tableStyleId>{2D5ABB26-0587-4C30-8999-92F81FD0307C}</a:tableStyleId>
                  </a:tblPr>
                  <a:tblGrid>
                    <a:gridCol w="1465715">
                      <a:extLst>
                        <a:ext uri="{9D8B030D-6E8A-4147-A177-3AD203B41FA5}">
                          <a16:colId xmlns:a16="http://schemas.microsoft.com/office/drawing/2014/main" val="616466461"/>
                        </a:ext>
                      </a:extLst>
                    </a:gridCol>
                    <a:gridCol w="3991425">
                      <a:extLst>
                        <a:ext uri="{9D8B030D-6E8A-4147-A177-3AD203B41FA5}">
                          <a16:colId xmlns:a16="http://schemas.microsoft.com/office/drawing/2014/main" val="960060492"/>
                        </a:ext>
                      </a:extLst>
                    </a:gridCol>
                  </a:tblGrid>
                  <a:tr h="370840">
                    <a:tc>
                      <a:txBody>
                        <a:bodyPr/>
                        <a:lstStyle/>
                        <a:p>
                          <a:pPr lvl="2" algn="ctr"/>
                          <a14:m>
                            <m:oMath xmlns:m="http://schemas.openxmlformats.org/officeDocument/2006/math">
                              <m:r>
                                <a:rPr lang="en-US" altLang="zh-CN" b="0" i="1" smtClean="0">
                                  <a:solidFill>
                                    <a:schemeClr val="bg1"/>
                                  </a:solidFill>
                                  <a:latin typeface="Cambria Math" panose="02040503050406030204" pitchFamily="18" charset="0"/>
                                </a:rPr>
                                <m:t>𝐶</m:t>
                              </m:r>
                            </m:oMath>
                          </a14:m>
                          <a:r>
                            <a:rPr lang="zh-CN" altLang="en-US" dirty="0">
                              <a:solidFill>
                                <a:schemeClr val="bg1"/>
                              </a:solidFill>
                            </a:rPr>
                            <a:t> </a:t>
                          </a:r>
                          <a:r>
                            <a:rPr lang="zh-CN" altLang="en-US" sz="2000" dirty="0">
                              <a:solidFill>
                                <a:schemeClr val="bg1"/>
                              </a:solidFill>
                            </a:rPr>
                            <a:t>：</a:t>
                          </a:r>
                          <a:endParaRPr lang="zh-CN" altLang="en-US" dirty="0">
                            <a:solidFill>
                              <a:schemeClr val="bg1"/>
                            </a:solidFill>
                          </a:endParaRPr>
                        </a:p>
                      </a:txBody>
                      <a:tcPr>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600" dirty="0">
                              <a:solidFill>
                                <a:schemeClr val="bg1"/>
                              </a:solidFill>
                            </a:rPr>
                            <a:t>总代价约束</a:t>
                          </a:r>
                        </a:p>
                      </a:txBody>
                      <a:tcPr>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79255182"/>
                      </a:ext>
                    </a:extLst>
                  </a:tr>
                  <a:tr h="370840">
                    <a:tc>
                      <a:txBody>
                        <a:bodyPr/>
                        <a:lstStyle/>
                        <a:p>
                          <a:pPr lvl="2" algn="ctr"/>
                          <a14:m>
                            <m:oMath xmlns:m="http://schemas.openxmlformats.org/officeDocument/2006/math">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𝑄</m:t>
                                  </m:r>
                                </m:e>
                                <m:sub>
                                  <m:r>
                                    <a:rPr lang="en-US" altLang="zh-CN" b="0" i="1" smtClean="0">
                                      <a:solidFill>
                                        <a:schemeClr val="bg1"/>
                                      </a:solidFill>
                                      <a:latin typeface="Cambria Math" panose="02040503050406030204" pitchFamily="18" charset="0"/>
                                    </a:rPr>
                                    <m:t>𝑖𝑗</m:t>
                                  </m:r>
                                </m:sub>
                              </m:sSub>
                            </m:oMath>
                          </a14:m>
                          <a:r>
                            <a:rPr lang="zh-CN" altLang="en-US" sz="2000" b="0" dirty="0">
                              <a:solidFill>
                                <a:schemeClr val="bg1"/>
                              </a:solidFill>
                            </a:rPr>
                            <a:t>：</a:t>
                          </a:r>
                          <a:endParaRPr lang="en-US" altLang="zh-CN" b="0" dirty="0">
                            <a:solidFill>
                              <a:schemeClr val="bg1"/>
                            </a:solidFill>
                          </a:endParaRPr>
                        </a:p>
                      </a:txBody>
                      <a:tcP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bg1"/>
                              </a:solidFill>
                            </a:rPr>
                            <a:t>对请求</a:t>
                          </a:r>
                          <a14:m>
                            <m:oMath xmlns:m="http://schemas.openxmlformats.org/officeDocument/2006/math">
                              <m:r>
                                <a:rPr lang="en-US" altLang="zh-CN" sz="1600" b="0" i="1" smtClean="0">
                                  <a:solidFill>
                                    <a:schemeClr val="bg1"/>
                                  </a:solidFill>
                                  <a:latin typeface="Cambria Math" panose="02040503050406030204" pitchFamily="18" charset="0"/>
                                </a:rPr>
                                <m:t>𝑖</m:t>
                              </m:r>
                            </m:oMath>
                          </a14:m>
                          <a:r>
                            <a:rPr lang="zh-CN" altLang="en-US" sz="1600" dirty="0">
                              <a:solidFill>
                                <a:schemeClr val="bg1"/>
                              </a:solidFill>
                            </a:rPr>
                            <a:t>执行操作</a:t>
                          </a:r>
                          <a14:m>
                            <m:oMath xmlns:m="http://schemas.openxmlformats.org/officeDocument/2006/math">
                              <m:r>
                                <m:rPr>
                                  <m:sty m:val="p"/>
                                </m:rPr>
                                <a:rPr lang="en-US" altLang="zh-CN" sz="1600" i="1" dirty="0" smtClean="0">
                                  <a:solidFill>
                                    <a:schemeClr val="bg1"/>
                                  </a:solidFill>
                                  <a:latin typeface="Cambria Math" panose="02040503050406030204" pitchFamily="18" charset="0"/>
                                </a:rPr>
                                <m:t>j</m:t>
                              </m:r>
                            </m:oMath>
                          </a14:m>
                          <a:r>
                            <a:rPr lang="zh-CN" altLang="en-US" sz="1600" dirty="0">
                              <a:solidFill>
                                <a:schemeClr val="bg1"/>
                              </a:solidFill>
                            </a:rPr>
                            <a:t>可获得的价值</a:t>
                          </a:r>
                        </a:p>
                      </a:txBody>
                      <a:tcP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24420712"/>
                      </a:ext>
                    </a:extLst>
                  </a:tr>
                  <a:tr h="370840">
                    <a:tc>
                      <a:txBody>
                        <a:bodyPr/>
                        <a:lstStyle/>
                        <a:p>
                          <a:pPr marL="914400" marR="0" lvl="2"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𝑞</m:t>
                                  </m:r>
                                </m:e>
                                <m:sub>
                                  <m:r>
                                    <a:rPr lang="en-US" altLang="zh-CN" b="0" i="1" smtClean="0">
                                      <a:solidFill>
                                        <a:schemeClr val="bg1"/>
                                      </a:solidFill>
                                      <a:latin typeface="Cambria Math" panose="02040503050406030204" pitchFamily="18" charset="0"/>
                                    </a:rPr>
                                    <m:t>𝑗</m:t>
                                  </m:r>
                                </m:sub>
                              </m:sSub>
                              <m:r>
                                <a:rPr lang="en-US" altLang="zh-CN" b="0" i="0" smtClean="0">
                                  <a:solidFill>
                                    <a:schemeClr val="bg1"/>
                                  </a:solidFill>
                                  <a:latin typeface="Cambria Math" panose="02040503050406030204" pitchFamily="18" charset="0"/>
                                </a:rPr>
                                <m:t> </m:t>
                              </m:r>
                            </m:oMath>
                          </a14:m>
                          <a:r>
                            <a:rPr lang="zh-CN" altLang="en-US" sz="2000" b="0" dirty="0">
                              <a:solidFill>
                                <a:schemeClr val="bg1"/>
                              </a:solidFill>
                            </a:rPr>
                            <a:t>：</a:t>
                          </a:r>
                          <a:r>
                            <a:rPr lang="en-US" altLang="zh-CN" sz="2000" b="0" dirty="0">
                              <a:solidFill>
                                <a:schemeClr val="bg1"/>
                              </a:solidFill>
                            </a:rPr>
                            <a:t>     </a:t>
                          </a:r>
                          <a:endParaRPr lang="en-US" altLang="zh-CN" b="0" dirty="0">
                            <a:solidFill>
                              <a:schemeClr val="bg1"/>
                            </a:solidFill>
                          </a:endParaRPr>
                        </a:p>
                      </a:txBody>
                      <a:tcP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bg1"/>
                              </a:solidFill>
                            </a:rPr>
                            <a:t>执行操作</a:t>
                          </a:r>
                          <a14:m>
                            <m:oMath xmlns:m="http://schemas.openxmlformats.org/officeDocument/2006/math">
                              <m:r>
                                <a:rPr lang="en-US" altLang="zh-CN" sz="1600" b="0" i="1" smtClean="0">
                                  <a:solidFill>
                                    <a:schemeClr val="bg1"/>
                                  </a:solidFill>
                                  <a:latin typeface="Cambria Math" panose="02040503050406030204" pitchFamily="18" charset="0"/>
                                </a:rPr>
                                <m:t>𝑗</m:t>
                              </m:r>
                            </m:oMath>
                          </a14:m>
                          <a:r>
                            <a:rPr lang="zh-CN" altLang="en-US" sz="1600" dirty="0">
                              <a:solidFill>
                                <a:schemeClr val="bg1"/>
                              </a:solidFill>
                            </a:rPr>
                            <a:t>需要付出的算法代价</a:t>
                          </a:r>
                        </a:p>
                      </a:txBody>
                      <a:tcP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34466215"/>
                      </a:ext>
                    </a:extLst>
                  </a:tr>
                  <a:tr h="370840">
                    <a:tc>
                      <a:txBody>
                        <a:bodyPr/>
                        <a:lstStyle/>
                        <a:p>
                          <a:pPr lvl="2" algn="ctr"/>
                          <a14:m>
                            <m:oMath xmlns:m="http://schemas.openxmlformats.org/officeDocument/2006/math">
                              <m:sSub>
                                <m:sSubPr>
                                  <m:ctrlPr>
                                    <a:rPr lang="en-US" altLang="zh-CN" b="0" i="1" smtClean="0">
                                      <a:solidFill>
                                        <a:schemeClr val="bg1"/>
                                      </a:solidFill>
                                      <a:latin typeface="Cambria Math" panose="02040503050406030204" pitchFamily="18" charset="0"/>
                                    </a:rPr>
                                  </m:ctrlPr>
                                </m:sSubPr>
                                <m:e>
                                  <m:acc>
                                    <m:accPr>
                                      <m:chr m:val="⃑"/>
                                      <m:ctrlPr>
                                        <a:rPr lang="zh-CN" altLang="en-US" i="1" smtClean="0">
                                          <a:solidFill>
                                            <a:schemeClr val="bg1"/>
                                          </a:solidFill>
                                          <a:latin typeface="Cambria Math" panose="02040503050406030204" pitchFamily="18" charset="0"/>
                                        </a:rPr>
                                      </m:ctrlPr>
                                    </m:accPr>
                                    <m:e>
                                      <m:r>
                                        <a:rPr lang="en-US" altLang="zh-CN" b="0" i="1" smtClean="0">
                                          <a:solidFill>
                                            <a:schemeClr val="bg1"/>
                                          </a:solidFill>
                                          <a:latin typeface="Cambria Math" panose="02040503050406030204" pitchFamily="18" charset="0"/>
                                        </a:rPr>
                                        <m:t>𝑥</m:t>
                                      </m:r>
                                    </m:e>
                                  </m:acc>
                                </m:e>
                                <m:sub>
                                  <m:r>
                                    <a:rPr lang="en-US" altLang="zh-CN" b="0" i="1" smtClean="0">
                                      <a:solidFill>
                                        <a:schemeClr val="bg1"/>
                                      </a:solidFill>
                                      <a:latin typeface="Cambria Math" panose="02040503050406030204" pitchFamily="18" charset="0"/>
                                    </a:rPr>
                                    <m:t>𝑖</m:t>
                                  </m:r>
                                </m:sub>
                              </m:sSub>
                            </m:oMath>
                          </a14:m>
                          <a:r>
                            <a:rPr lang="zh-CN" altLang="en-US" dirty="0">
                              <a:solidFill>
                                <a:schemeClr val="bg1"/>
                              </a:solidFill>
                            </a:rPr>
                            <a:t> </a:t>
                          </a:r>
                          <a:r>
                            <a:rPr lang="zh-CN" altLang="en-US" sz="2000" dirty="0">
                              <a:solidFill>
                                <a:schemeClr val="bg1"/>
                              </a:solidFill>
                            </a:rPr>
                            <a:t>：</a:t>
                          </a:r>
                          <a:endParaRPr lang="en-US" altLang="zh-CN" dirty="0">
                            <a:solidFill>
                              <a:schemeClr val="bg1"/>
                            </a:solidFill>
                          </a:endParaRPr>
                        </a:p>
                      </a:txBody>
                      <a:tcP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altLang="zh-CN" sz="1600" dirty="0">
                              <a:solidFill>
                                <a:schemeClr val="bg1"/>
                              </a:solidFill>
                            </a:rPr>
                            <a:t>one-hot</a:t>
                          </a:r>
                          <a:r>
                            <a:rPr lang="zh-CN" altLang="en-US" sz="1600" dirty="0">
                              <a:solidFill>
                                <a:schemeClr val="bg1"/>
                              </a:solidFill>
                            </a:rPr>
                            <a:t>向量，表示请求最终采取的操作</a:t>
                          </a:r>
                        </a:p>
                      </a:txBody>
                      <a:tcP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306466138"/>
                      </a:ext>
                    </a:extLst>
                  </a:tr>
                </a:tbl>
              </a:graphicData>
            </a:graphic>
          </p:graphicFrame>
        </mc:Choice>
        <mc:Fallback xmlns="">
          <p:graphicFrame>
            <p:nvGraphicFramePr>
              <p:cNvPr id="24" name="表格 24">
                <a:extLst>
                  <a:ext uri="{FF2B5EF4-FFF2-40B4-BE49-F238E27FC236}">
                    <a16:creationId xmlns:a16="http://schemas.microsoft.com/office/drawing/2014/main" id="{DC3FF51A-5F9C-3842-9131-1A4DEEB066B2}"/>
                  </a:ext>
                </a:extLst>
              </p:cNvPr>
              <p:cNvGraphicFramePr>
                <a:graphicFrameLocks noGrp="1"/>
              </p:cNvGraphicFramePr>
              <p:nvPr>
                <p:extLst>
                  <p:ext uri="{D42A27DB-BD31-4B8C-83A1-F6EECF244321}">
                    <p14:modId xmlns:p14="http://schemas.microsoft.com/office/powerpoint/2010/main" val="3840470728"/>
                  </p:ext>
                </p:extLst>
              </p:nvPr>
            </p:nvGraphicFramePr>
            <p:xfrm>
              <a:off x="12795" y="3794635"/>
              <a:ext cx="5457140" cy="1584960"/>
            </p:xfrm>
            <a:graphic>
              <a:graphicData uri="http://schemas.openxmlformats.org/drawingml/2006/table">
                <a:tbl>
                  <a:tblPr bandRow="1">
                    <a:tableStyleId>{2D5ABB26-0587-4C30-8999-92F81FD0307C}</a:tableStyleId>
                  </a:tblPr>
                  <a:tblGrid>
                    <a:gridCol w="1465715">
                      <a:extLst>
                        <a:ext uri="{9D8B030D-6E8A-4147-A177-3AD203B41FA5}">
                          <a16:colId xmlns:a16="http://schemas.microsoft.com/office/drawing/2014/main" val="616466461"/>
                        </a:ext>
                      </a:extLst>
                    </a:gridCol>
                    <a:gridCol w="3991425">
                      <a:extLst>
                        <a:ext uri="{9D8B030D-6E8A-4147-A177-3AD203B41FA5}">
                          <a16:colId xmlns:a16="http://schemas.microsoft.com/office/drawing/2014/main" val="960060492"/>
                        </a:ext>
                      </a:extLst>
                    </a:gridCol>
                  </a:tblGrid>
                  <a:tr h="396240">
                    <a:tc>
                      <a:txBody>
                        <a:bodyPr/>
                        <a:lstStyle/>
                        <a:p>
                          <a:endParaRPr lang="zh-CN"/>
                        </a:p>
                      </a:txBody>
                      <a:tcPr>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l="-870" t="-6250" r="-274783" b="-321875"/>
                          </a:stretch>
                        </a:blipFill>
                      </a:tcPr>
                    </a:tc>
                    <a:tc>
                      <a:txBody>
                        <a:bodyPr/>
                        <a:lstStyle/>
                        <a:p>
                          <a:r>
                            <a:rPr lang="zh-CN" altLang="en-US" sz="1600" dirty="0">
                              <a:solidFill>
                                <a:schemeClr val="bg1"/>
                              </a:solidFill>
                            </a:rPr>
                            <a:t>总代价约束</a:t>
                          </a:r>
                        </a:p>
                      </a:txBody>
                      <a:tcPr>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79255182"/>
                      </a:ext>
                    </a:extLst>
                  </a:tr>
                  <a:tr h="396240">
                    <a:tc>
                      <a:txBody>
                        <a:bodyPr/>
                        <a:lstStyle/>
                        <a:p>
                          <a:endParaRPr lang="zh-CN"/>
                        </a:p>
                      </a:txBody>
                      <a:tcP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l="-870" t="-109677" r="-274783" b="-232258"/>
                          </a:stretch>
                        </a:blipFill>
                      </a:tcPr>
                    </a:tc>
                    <a:tc>
                      <a:txBody>
                        <a:bodyPr/>
                        <a:lstStyle/>
                        <a:p>
                          <a:endParaRPr lang="zh-CN"/>
                        </a:p>
                      </a:txBody>
                      <a:tcP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l="-36825" t="-109677" r="-317" b="-232258"/>
                          </a:stretch>
                        </a:blipFill>
                      </a:tcPr>
                    </a:tc>
                    <a:extLst>
                      <a:ext uri="{0D108BD9-81ED-4DB2-BD59-A6C34878D82A}">
                        <a16:rowId xmlns:a16="http://schemas.microsoft.com/office/drawing/2014/main" val="2624420712"/>
                      </a:ext>
                    </a:extLst>
                  </a:tr>
                  <a:tr h="396240">
                    <a:tc>
                      <a:txBody>
                        <a:bodyPr/>
                        <a:lstStyle/>
                        <a:p>
                          <a:endParaRPr lang="zh-CN"/>
                        </a:p>
                      </a:txBody>
                      <a:tcP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l="-870" t="-203125" r="-274783" b="-125000"/>
                          </a:stretch>
                        </a:blipFill>
                      </a:tcPr>
                    </a:tc>
                    <a:tc>
                      <a:txBody>
                        <a:bodyPr/>
                        <a:lstStyle/>
                        <a:p>
                          <a:endParaRPr lang="zh-CN"/>
                        </a:p>
                      </a:txBody>
                      <a:tcP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l="-36825" t="-203125" r="-317" b="-125000"/>
                          </a:stretch>
                        </a:blipFill>
                      </a:tcPr>
                    </a:tc>
                    <a:extLst>
                      <a:ext uri="{0D108BD9-81ED-4DB2-BD59-A6C34878D82A}">
                        <a16:rowId xmlns:a16="http://schemas.microsoft.com/office/drawing/2014/main" val="3634466215"/>
                      </a:ext>
                    </a:extLst>
                  </a:tr>
                  <a:tr h="396240">
                    <a:tc>
                      <a:txBody>
                        <a:bodyPr/>
                        <a:lstStyle/>
                        <a:p>
                          <a:endParaRPr lang="zh-CN"/>
                        </a:p>
                      </a:txBody>
                      <a:tcP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blipFill>
                          <a:blip r:embed="rId7"/>
                          <a:stretch>
                            <a:fillRect l="-870" t="-312903" r="-274783" b="-29032"/>
                          </a:stretch>
                        </a:blipFill>
                      </a:tcPr>
                    </a:tc>
                    <a:tc>
                      <a:txBody>
                        <a:bodyPr/>
                        <a:lstStyle/>
                        <a:p>
                          <a:r>
                            <a:rPr lang="en-US" altLang="zh-CN" sz="1600" dirty="0">
                              <a:solidFill>
                                <a:schemeClr val="bg1"/>
                              </a:solidFill>
                            </a:rPr>
                            <a:t>one-hot</a:t>
                          </a:r>
                          <a:r>
                            <a:rPr lang="zh-CN" altLang="en-US" sz="1600" dirty="0">
                              <a:solidFill>
                                <a:schemeClr val="bg1"/>
                              </a:solidFill>
                            </a:rPr>
                            <a:t>向量，表示请求最终采取的操作</a:t>
                          </a:r>
                        </a:p>
                      </a:txBody>
                      <a:tcP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306466138"/>
                      </a:ext>
                    </a:extLst>
                  </a:tr>
                </a:tbl>
              </a:graphicData>
            </a:graphic>
          </p:graphicFrame>
        </mc:Fallback>
      </mc:AlternateContent>
      <p:sp>
        <p:nvSpPr>
          <p:cNvPr id="28" name="文本框 27">
            <a:extLst>
              <a:ext uri="{FF2B5EF4-FFF2-40B4-BE49-F238E27FC236}">
                <a16:creationId xmlns:a16="http://schemas.microsoft.com/office/drawing/2014/main" id="{EEF6F817-5609-6444-A6E8-860145999EA0}"/>
              </a:ext>
            </a:extLst>
          </p:cNvPr>
          <p:cNvSpPr txBox="1"/>
          <p:nvPr/>
        </p:nvSpPr>
        <p:spPr>
          <a:xfrm>
            <a:off x="1547089" y="5971594"/>
            <a:ext cx="2885802" cy="461665"/>
          </a:xfrm>
          <a:prstGeom prst="rect">
            <a:avLst/>
          </a:prstGeom>
          <a:noFill/>
        </p:spPr>
        <p:txBody>
          <a:bodyPr wrap="square" rtlCol="0">
            <a:spAutoFit/>
          </a:bodyPr>
          <a:lstStyle/>
          <a:p>
            <a:pPr algn="ctr"/>
            <a:r>
              <a:rPr kumimoji="1" lang="zh-CN" altLang="en-US" sz="2400" dirty="0">
                <a:solidFill>
                  <a:schemeClr val="bg1"/>
                </a:solidFill>
              </a:rPr>
              <a:t>问题定义</a:t>
            </a:r>
          </a:p>
        </p:txBody>
      </p:sp>
      <p:sp>
        <p:nvSpPr>
          <p:cNvPr id="29" name="文本框 28">
            <a:extLst>
              <a:ext uri="{FF2B5EF4-FFF2-40B4-BE49-F238E27FC236}">
                <a16:creationId xmlns:a16="http://schemas.microsoft.com/office/drawing/2014/main" id="{9002EC4E-3CFC-1146-85F8-8F2778CD4A1E}"/>
              </a:ext>
            </a:extLst>
          </p:cNvPr>
          <p:cNvSpPr txBox="1"/>
          <p:nvPr/>
        </p:nvSpPr>
        <p:spPr>
          <a:xfrm>
            <a:off x="7904348" y="5971593"/>
            <a:ext cx="2885802" cy="461665"/>
          </a:xfrm>
          <a:prstGeom prst="rect">
            <a:avLst/>
          </a:prstGeom>
          <a:noFill/>
        </p:spPr>
        <p:txBody>
          <a:bodyPr wrap="square" rtlCol="0">
            <a:spAutoFit/>
          </a:bodyPr>
          <a:lstStyle/>
          <a:p>
            <a:pPr algn="ctr"/>
            <a:r>
              <a:rPr kumimoji="1" lang="zh-CN" altLang="en-US" sz="2400" dirty="0">
                <a:solidFill>
                  <a:schemeClr val="bg1"/>
                </a:solidFill>
              </a:rPr>
              <a:t>问题求解</a:t>
            </a:r>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0570EDE8-8E15-AB43-88CC-C6EF097C3C86}"/>
                  </a:ext>
                </a:extLst>
              </p:cNvPr>
              <p:cNvSpPr txBox="1"/>
              <p:nvPr/>
            </p:nvSpPr>
            <p:spPr>
              <a:xfrm>
                <a:off x="7438936" y="3800040"/>
                <a:ext cx="4132920" cy="787075"/>
              </a:xfrm>
              <a:prstGeom prst="rect">
                <a:avLst/>
              </a:prstGeom>
              <a:noFill/>
            </p:spPr>
            <p:txBody>
              <a:bodyPr wrap="square" rtlCol="0">
                <a:spAutoFit/>
              </a:bodyPr>
              <a:lstStyle/>
              <a:p>
                <a:pPr>
                  <a:lnSpc>
                    <a:spcPct val="150000"/>
                  </a:lnSpc>
                </a:pPr>
                <a14:m>
                  <m:oMath xmlns:m="http://schemas.openxmlformats.org/officeDocument/2006/math">
                    <m:r>
                      <m:rPr>
                        <m:sty m:val="p"/>
                      </m:rPr>
                      <a:rPr kumimoji="1" lang="en-US" altLang="zh-CN" sz="1600" b="0" i="1" smtClean="0">
                        <a:solidFill>
                          <a:schemeClr val="bg1"/>
                        </a:solidFill>
                        <a:latin typeface="Cambria Math" panose="02040503050406030204" pitchFamily="18" charset="0"/>
                      </a:rPr>
                      <m:t>λ</m:t>
                    </m:r>
                  </m:oMath>
                </a14:m>
                <a:r>
                  <a:rPr kumimoji="1" lang="zh-CN" altLang="en-US" sz="1600" b="0" dirty="0"/>
                  <a:t> </a:t>
                </a:r>
                <a:r>
                  <a:rPr kumimoji="1" lang="zh-CN" altLang="en-US" sz="1600" b="0" dirty="0">
                    <a:solidFill>
                      <a:schemeClr val="bg1"/>
                    </a:solidFill>
                  </a:rPr>
                  <a:t>是拉格朗日朗日乘子</a:t>
                </a:r>
                <a:endParaRPr kumimoji="1" lang="en-US" altLang="zh-CN" sz="1600" dirty="0">
                  <a:solidFill>
                    <a:schemeClr val="bg1"/>
                  </a:solidFill>
                </a:endParaRPr>
              </a:p>
              <a:p>
                <a:pPr>
                  <a:lnSpc>
                    <a:spcPct val="150000"/>
                  </a:lnSpc>
                </a:pPr>
                <a:r>
                  <a:rPr kumimoji="1" lang="zh-CN" altLang="en-US" sz="1600" b="0" dirty="0">
                    <a:solidFill>
                      <a:schemeClr val="bg1"/>
                    </a:solidFill>
                  </a:rPr>
                  <a:t>在满足一定假设时，</a:t>
                </a:r>
                <a:r>
                  <a:rPr kumimoji="1" lang="en-US" altLang="zh-CN" sz="1600" dirty="0">
                    <a:solidFill>
                      <a:schemeClr val="bg1"/>
                    </a:solidFill>
                  </a:rPr>
                  <a:t> </a:t>
                </a:r>
                <a14:m>
                  <m:oMath xmlns:m="http://schemas.openxmlformats.org/officeDocument/2006/math">
                    <m:r>
                      <m:rPr>
                        <m:sty m:val="p"/>
                      </m:rPr>
                      <a:rPr kumimoji="1" lang="en-US" altLang="zh-CN" sz="1600" i="1">
                        <a:solidFill>
                          <a:schemeClr val="bg1"/>
                        </a:solidFill>
                        <a:latin typeface="Cambria Math" panose="02040503050406030204" pitchFamily="18" charset="0"/>
                      </a:rPr>
                      <m:t>λ</m:t>
                    </m:r>
                  </m:oMath>
                </a14:m>
                <a:r>
                  <a:rPr kumimoji="1" lang="zh-CN" altLang="en-US" sz="1600" dirty="0"/>
                  <a:t> </a:t>
                </a:r>
                <a:r>
                  <a:rPr kumimoji="1" lang="zh-CN" altLang="en-US" sz="1600" dirty="0">
                    <a:solidFill>
                      <a:schemeClr val="bg1"/>
                    </a:solidFill>
                  </a:rPr>
                  <a:t>可以通过二分求解</a:t>
                </a:r>
              </a:p>
            </p:txBody>
          </p:sp>
        </mc:Choice>
        <mc:Fallback xmlns="">
          <p:sp>
            <p:nvSpPr>
              <p:cNvPr id="30" name="文本框 29">
                <a:extLst>
                  <a:ext uri="{FF2B5EF4-FFF2-40B4-BE49-F238E27FC236}">
                    <a16:creationId xmlns:a16="http://schemas.microsoft.com/office/drawing/2014/main" id="{0570EDE8-8E15-AB43-88CC-C6EF097C3C86}"/>
                  </a:ext>
                </a:extLst>
              </p:cNvPr>
              <p:cNvSpPr txBox="1">
                <a:spLocks noRot="1" noChangeAspect="1" noMove="1" noResize="1" noEditPoints="1" noAdjustHandles="1" noChangeArrowheads="1" noChangeShapeType="1" noTextEdit="1"/>
              </p:cNvSpPr>
              <p:nvPr/>
            </p:nvSpPr>
            <p:spPr>
              <a:xfrm>
                <a:off x="7438936" y="3800040"/>
                <a:ext cx="4132920" cy="787075"/>
              </a:xfrm>
              <a:prstGeom prst="rect">
                <a:avLst/>
              </a:prstGeom>
              <a:blipFill>
                <a:blip r:embed="rId8"/>
                <a:stretch>
                  <a:fillRect l="-612" b="-9677"/>
                </a:stretch>
              </a:blipFill>
            </p:spPr>
            <p:txBody>
              <a:bodyPr/>
              <a:lstStyle/>
              <a:p>
                <a:r>
                  <a:rPr lang="zh-CN" altLang="en-US">
                    <a:noFill/>
                  </a:rPr>
                  <a:t> </a:t>
                </a:r>
              </a:p>
            </p:txBody>
          </p:sp>
        </mc:Fallback>
      </mc:AlternateContent>
      <p:sp>
        <p:nvSpPr>
          <p:cNvPr id="31" name="右箭头 30">
            <a:extLst>
              <a:ext uri="{FF2B5EF4-FFF2-40B4-BE49-F238E27FC236}">
                <a16:creationId xmlns:a16="http://schemas.microsoft.com/office/drawing/2014/main" id="{6364E5C6-6BA5-2C4E-AD9A-C657A991E823}"/>
              </a:ext>
            </a:extLst>
          </p:cNvPr>
          <p:cNvSpPr/>
          <p:nvPr/>
        </p:nvSpPr>
        <p:spPr>
          <a:xfrm>
            <a:off x="5403650" y="3559819"/>
            <a:ext cx="1356408" cy="294100"/>
          </a:xfrm>
          <a:prstGeom prst="right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矩形 1">
            <a:extLst>
              <a:ext uri="{FF2B5EF4-FFF2-40B4-BE49-F238E27FC236}">
                <a16:creationId xmlns:a16="http://schemas.microsoft.com/office/drawing/2014/main" id="{7F44FA7B-7D2B-9148-9E16-F04C2E834EA4}"/>
              </a:ext>
            </a:extLst>
          </p:cNvPr>
          <p:cNvSpPr/>
          <p:nvPr/>
        </p:nvSpPr>
        <p:spPr>
          <a:xfrm>
            <a:off x="745509" y="2117036"/>
            <a:ext cx="4456387" cy="326256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8EB4417F-6E43-EC42-899A-467416D05FD6}"/>
              </a:ext>
            </a:extLst>
          </p:cNvPr>
          <p:cNvSpPr/>
          <p:nvPr/>
        </p:nvSpPr>
        <p:spPr>
          <a:xfrm>
            <a:off x="6990104" y="2123160"/>
            <a:ext cx="4456387" cy="326256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ustDataLst>
      <p:tags r:id="rId1"/>
    </p:custDataLst>
    <p:extLst>
      <p:ext uri="{BB962C8B-B14F-4D97-AF65-F5344CB8AC3E}">
        <p14:creationId xmlns:p14="http://schemas.microsoft.com/office/powerpoint/2010/main" val="2510679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6x9-内页"/>
          <p:cNvPicPr>
            <a:picLocks noChangeAspect="1"/>
          </p:cNvPicPr>
          <p:nvPr/>
        </p:nvPicPr>
        <p:blipFill>
          <a:blip r:embed="rId4"/>
          <a:stretch>
            <a:fillRect/>
          </a:stretch>
        </p:blipFill>
        <p:spPr>
          <a:xfrm>
            <a:off x="-1269" y="0"/>
            <a:ext cx="12190730" cy="6858000"/>
          </a:xfrm>
          <a:prstGeom prst="rect">
            <a:avLst/>
          </a:prstGeom>
        </p:spPr>
      </p:pic>
      <p:sp>
        <p:nvSpPr>
          <p:cNvPr id="6" name="流程图: 手动操作 5"/>
          <p:cNvSpPr/>
          <p:nvPr/>
        </p:nvSpPr>
        <p:spPr>
          <a:xfrm rot="16200000">
            <a:off x="-394970" y="1925320"/>
            <a:ext cx="978535" cy="189230"/>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390532" y="819606"/>
            <a:ext cx="5703564" cy="1200329"/>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DCAF</a:t>
            </a:r>
            <a:r>
              <a:rPr lang="zh-CN" altLang="en-US" sz="2400" b="1" dirty="0">
                <a:solidFill>
                  <a:schemeClr val="bg1"/>
                </a:solidFill>
                <a:latin typeface="微软雅黑" panose="020B0503020204020204" pitchFamily="34" charset="-122"/>
                <a:ea typeface="微软雅黑" panose="020B0503020204020204" pitchFamily="34" charset="-122"/>
              </a:rPr>
              <a:t> </a:t>
            </a:r>
            <a:r>
              <a:rPr lang="en-US" altLang="zh-CN" sz="2400" b="1" dirty="0">
                <a:solidFill>
                  <a:schemeClr val="bg1"/>
                </a:solidFill>
                <a:latin typeface="微软雅黑" panose="020B0503020204020204" pitchFamily="34" charset="-122"/>
                <a:ea typeface="微软雅黑" panose="020B0503020204020204" pitchFamily="34" charset="-122"/>
              </a:rPr>
              <a:t>Algorithm</a:t>
            </a:r>
            <a:r>
              <a:rPr lang="zh-CN" altLang="en-US" sz="2400" b="1" dirty="0">
                <a:solidFill>
                  <a:schemeClr val="bg1"/>
                </a:solidFill>
                <a:latin typeface="微软雅黑" panose="020B0503020204020204" pitchFamily="34" charset="-122"/>
                <a:ea typeface="微软雅黑" panose="020B0503020204020204" pitchFamily="34" charset="-122"/>
              </a:rPr>
              <a:t> </a:t>
            </a:r>
            <a:r>
              <a:rPr lang="en-US" altLang="zh-CN" sz="2400" b="1" dirty="0">
                <a:solidFill>
                  <a:schemeClr val="bg1"/>
                </a:solidFill>
                <a:latin typeface="微软雅黑" panose="020B0503020204020204" pitchFamily="34" charset="-122"/>
                <a:ea typeface="微软雅黑" panose="020B0503020204020204" pitchFamily="34" charset="-122"/>
              </a:rPr>
              <a:t>for</a:t>
            </a:r>
            <a:r>
              <a:rPr lang="zh-CN" altLang="en-US" sz="2400" b="1" dirty="0">
                <a:solidFill>
                  <a:schemeClr val="bg1"/>
                </a:solidFill>
                <a:latin typeface="微软雅黑" panose="020B0503020204020204" pitchFamily="34" charset="-122"/>
                <a:ea typeface="微软雅黑" panose="020B0503020204020204" pitchFamily="34" charset="-122"/>
              </a:rPr>
              <a:t> </a:t>
            </a:r>
            <a:r>
              <a:rPr lang="en-US" altLang="zh-CN" sz="2400" b="1" dirty="0">
                <a:solidFill>
                  <a:schemeClr val="bg1"/>
                </a:solidFill>
                <a:latin typeface="微软雅黑" panose="020B0503020204020204" pitchFamily="34" charset="-122"/>
                <a:ea typeface="微软雅黑" panose="020B0503020204020204" pitchFamily="34" charset="-122"/>
              </a:rPr>
              <a:t>Our problem</a:t>
            </a:r>
            <a:r>
              <a:rPr lang="zh-CN" altLang="en-US" sz="7200" b="1" dirty="0">
                <a:solidFill>
                  <a:schemeClr val="bg2">
                    <a:lumMod val="50000"/>
                  </a:schemeClr>
                </a:solidFill>
                <a:latin typeface="微软雅黑" panose="020B0503020204020204" pitchFamily="34" charset="-122"/>
                <a:ea typeface="微软雅黑" panose="020B0503020204020204" pitchFamily="34" charset="-122"/>
              </a:rPr>
              <a:t> </a:t>
            </a:r>
            <a:endParaRPr lang="en-US" altLang="zh-CN" sz="7200"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3968B390-712C-2A46-BA1D-15C8AFBCD103}"/>
              </a:ext>
            </a:extLst>
          </p:cNvPr>
          <p:cNvPicPr>
            <a:picLocks noChangeAspect="1"/>
          </p:cNvPicPr>
          <p:nvPr/>
        </p:nvPicPr>
        <p:blipFill rotWithShape="1">
          <a:blip r:embed="rId5">
            <a:extLst>
              <a:ext uri="{28A0092B-C50C-407E-A947-70E740481C1C}">
                <a14:useLocalDpi xmlns:a14="http://schemas.microsoft.com/office/drawing/2010/main" val="0"/>
              </a:ext>
            </a:extLst>
          </a:blip>
          <a:srcRect l="13074" t="8417" r="9363" b="45082"/>
          <a:stretch/>
        </p:blipFill>
        <p:spPr>
          <a:xfrm>
            <a:off x="1021012" y="2019935"/>
            <a:ext cx="2494212" cy="1513323"/>
          </a:xfrm>
          <a:prstGeom prst="roundRect">
            <a:avLst/>
          </a:prstGeom>
        </p:spPr>
      </p:pic>
      <p:pic>
        <p:nvPicPr>
          <p:cNvPr id="13" name="图片 12">
            <a:extLst>
              <a:ext uri="{FF2B5EF4-FFF2-40B4-BE49-F238E27FC236}">
                <a16:creationId xmlns:a16="http://schemas.microsoft.com/office/drawing/2014/main" id="{299E1C13-6C16-464F-8A69-C8068AEA014F}"/>
              </a:ext>
            </a:extLst>
          </p:cNvPr>
          <p:cNvPicPr>
            <a:picLocks noChangeAspect="1"/>
          </p:cNvPicPr>
          <p:nvPr/>
        </p:nvPicPr>
        <p:blipFill rotWithShape="1">
          <a:blip r:embed="rId6">
            <a:extLst>
              <a:ext uri="{28A0092B-C50C-407E-A947-70E740481C1C}">
                <a14:useLocalDpi xmlns:a14="http://schemas.microsoft.com/office/drawing/2010/main" val="0"/>
              </a:ext>
            </a:extLst>
          </a:blip>
          <a:srcRect l="10142" t="14377" r="7153" b="13149"/>
          <a:stretch/>
        </p:blipFill>
        <p:spPr>
          <a:xfrm>
            <a:off x="1018651" y="4060364"/>
            <a:ext cx="2475812" cy="537476"/>
          </a:xfrm>
          <a:prstGeom prst="roundRect">
            <a:avLst/>
          </a:prstGeom>
        </p:spPr>
      </p:pic>
      <mc:AlternateContent xmlns:mc="http://schemas.openxmlformats.org/markup-compatibility/2006" xmlns:a14="http://schemas.microsoft.com/office/drawing/2010/main">
        <mc:Choice Requires="a14">
          <p:graphicFrame>
            <p:nvGraphicFramePr>
              <p:cNvPr id="24" name="表格 24">
                <a:extLst>
                  <a:ext uri="{FF2B5EF4-FFF2-40B4-BE49-F238E27FC236}">
                    <a16:creationId xmlns:a16="http://schemas.microsoft.com/office/drawing/2014/main" id="{DC3FF51A-5F9C-3842-9131-1A4DEEB066B2}"/>
                  </a:ext>
                </a:extLst>
              </p:cNvPr>
              <p:cNvGraphicFramePr>
                <a:graphicFrameLocks noGrp="1"/>
              </p:cNvGraphicFramePr>
              <p:nvPr/>
            </p:nvGraphicFramePr>
            <p:xfrm>
              <a:off x="3515224" y="1862196"/>
              <a:ext cx="5457140" cy="1828800"/>
            </p:xfrm>
            <a:graphic>
              <a:graphicData uri="http://schemas.openxmlformats.org/drawingml/2006/table">
                <a:tbl>
                  <a:tblPr bandRow="1">
                    <a:tableStyleId>{2D5ABB26-0587-4C30-8999-92F81FD0307C}</a:tableStyleId>
                  </a:tblPr>
                  <a:tblGrid>
                    <a:gridCol w="1465715">
                      <a:extLst>
                        <a:ext uri="{9D8B030D-6E8A-4147-A177-3AD203B41FA5}">
                          <a16:colId xmlns:a16="http://schemas.microsoft.com/office/drawing/2014/main" val="616466461"/>
                        </a:ext>
                      </a:extLst>
                    </a:gridCol>
                    <a:gridCol w="3991425">
                      <a:extLst>
                        <a:ext uri="{9D8B030D-6E8A-4147-A177-3AD203B41FA5}">
                          <a16:colId xmlns:a16="http://schemas.microsoft.com/office/drawing/2014/main" val="960060492"/>
                        </a:ext>
                      </a:extLst>
                    </a:gridCol>
                  </a:tblGrid>
                  <a:tr h="427155">
                    <a:tc>
                      <a:txBody>
                        <a:bodyPr/>
                        <a:lstStyle/>
                        <a:p>
                          <a:pPr lvl="2" algn="ctr"/>
                          <a14:m>
                            <m:oMath xmlns:m="http://schemas.openxmlformats.org/officeDocument/2006/math">
                              <m:r>
                                <a:rPr lang="en-US" altLang="zh-CN" sz="2000" b="0" i="1" smtClean="0">
                                  <a:solidFill>
                                    <a:schemeClr val="bg1"/>
                                  </a:solidFill>
                                  <a:latin typeface="Cambria Math" panose="02040503050406030204" pitchFamily="18" charset="0"/>
                                </a:rPr>
                                <m:t>𝐶</m:t>
                              </m:r>
                            </m:oMath>
                          </a14:m>
                          <a:r>
                            <a:rPr lang="zh-CN" altLang="en-US" sz="2000" dirty="0">
                              <a:solidFill>
                                <a:schemeClr val="bg1"/>
                              </a:solidFill>
                            </a:rPr>
                            <a:t> </a:t>
                          </a:r>
                          <a:r>
                            <a:rPr lang="zh-CN" altLang="en-US" sz="2400" dirty="0">
                              <a:solidFill>
                                <a:schemeClr val="bg1"/>
                              </a:solidFill>
                            </a:rPr>
                            <a:t>：</a:t>
                          </a:r>
                          <a:endParaRPr lang="zh-CN" altLang="en-US" sz="2000" dirty="0">
                            <a:solidFill>
                              <a:schemeClr val="bg1"/>
                            </a:solidFill>
                          </a:endParaRPr>
                        </a:p>
                      </a:txBody>
                      <a:tcPr>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14:m>
                            <m:oMath xmlns:m="http://schemas.openxmlformats.org/officeDocument/2006/math">
                              <m:r>
                                <a:rPr lang="en-US" altLang="zh-CN" sz="1800" b="0" i="1" smtClean="0">
                                  <a:solidFill>
                                    <a:schemeClr val="bg1"/>
                                  </a:solidFill>
                                  <a:latin typeface="Cambria Math" panose="02040503050406030204" pitchFamily="18" charset="0"/>
                                </a:rPr>
                                <m:t>𝑁</m:t>
                              </m:r>
                              <m:r>
                                <a:rPr lang="en-US" altLang="zh-CN" sz="1800" b="0" i="1" smtClean="0">
                                  <a:solidFill>
                                    <a:schemeClr val="bg1"/>
                                  </a:solidFill>
                                  <a:latin typeface="Cambria Math" panose="02040503050406030204" pitchFamily="18" charset="0"/>
                                </a:rPr>
                                <m:t> × (1 −</m:t>
                              </m:r>
                              <m:r>
                                <a:rPr lang="en-US" altLang="zh-CN" sz="1800" b="0" i="1" smtClean="0">
                                  <a:solidFill>
                                    <a:schemeClr val="bg1"/>
                                  </a:solidFill>
                                  <a:latin typeface="Cambria Math" panose="02040503050406030204" pitchFamily="18" charset="0"/>
                                </a:rPr>
                                <m:t>𝑑𝑟𝑜𝑝</m:t>
                              </m:r>
                              <m:r>
                                <a:rPr lang="en-US" altLang="zh-CN" sz="1800" b="0" i="1" smtClean="0">
                                  <a:solidFill>
                                    <a:schemeClr val="bg1"/>
                                  </a:solidFill>
                                  <a:latin typeface="Cambria Math" panose="02040503050406030204" pitchFamily="18" charset="0"/>
                                </a:rPr>
                                <m:t>_</m:t>
                              </m:r>
                              <m:r>
                                <a:rPr lang="en-US" altLang="zh-CN" sz="1800" b="0" i="1" smtClean="0">
                                  <a:solidFill>
                                    <a:schemeClr val="bg1"/>
                                  </a:solidFill>
                                  <a:latin typeface="Cambria Math" panose="02040503050406030204" pitchFamily="18" charset="0"/>
                                </a:rPr>
                                <m:t>𝑟𝑎𝑡𝑖𝑜</m:t>
                              </m:r>
                              <m:r>
                                <a:rPr lang="en-US" altLang="zh-CN" sz="1800" b="0" i="1" smtClean="0">
                                  <a:solidFill>
                                    <a:schemeClr val="bg1"/>
                                  </a:solidFill>
                                  <a:latin typeface="Cambria Math" panose="02040503050406030204" pitchFamily="18" charset="0"/>
                                </a:rPr>
                                <m:t>)</m:t>
                              </m:r>
                            </m:oMath>
                          </a14:m>
                          <a:r>
                            <a:rPr lang="en-US" altLang="zh-CN" sz="1800" dirty="0">
                              <a:solidFill>
                                <a:schemeClr val="bg1"/>
                              </a:solidFill>
                            </a:rPr>
                            <a:t> </a:t>
                          </a:r>
                          <a:endParaRPr lang="zh-CN" altLang="en-US" sz="1800" dirty="0">
                            <a:solidFill>
                              <a:schemeClr val="bg1"/>
                            </a:solidFill>
                          </a:endParaRPr>
                        </a:p>
                      </a:txBody>
                      <a:tcPr>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79255182"/>
                      </a:ext>
                    </a:extLst>
                  </a:tr>
                  <a:tr h="427155">
                    <a:tc>
                      <a:txBody>
                        <a:bodyPr/>
                        <a:lstStyle/>
                        <a:p>
                          <a:pPr lvl="2" algn="ctr"/>
                          <a14:m>
                            <m:oMath xmlns:m="http://schemas.openxmlformats.org/officeDocument/2006/math">
                              <m:sSub>
                                <m:sSubPr>
                                  <m:ctrlPr>
                                    <a:rPr lang="en-US" altLang="zh-CN" sz="2000" b="0" i="1" smtClean="0">
                                      <a:solidFill>
                                        <a:schemeClr val="bg1"/>
                                      </a:solidFill>
                                      <a:latin typeface="Cambria Math" panose="02040503050406030204" pitchFamily="18" charset="0"/>
                                    </a:rPr>
                                  </m:ctrlPr>
                                </m:sSubPr>
                                <m:e>
                                  <m:r>
                                    <a:rPr lang="en-US" altLang="zh-CN" sz="2000" b="0" i="1" smtClean="0">
                                      <a:solidFill>
                                        <a:schemeClr val="bg1"/>
                                      </a:solidFill>
                                      <a:latin typeface="Cambria Math" panose="02040503050406030204" pitchFamily="18" charset="0"/>
                                    </a:rPr>
                                    <m:t>𝑄</m:t>
                                  </m:r>
                                </m:e>
                                <m:sub>
                                  <m:r>
                                    <a:rPr lang="en-US" altLang="zh-CN" sz="2000" b="0" i="1" smtClean="0">
                                      <a:solidFill>
                                        <a:schemeClr val="bg1"/>
                                      </a:solidFill>
                                      <a:latin typeface="Cambria Math" panose="02040503050406030204" pitchFamily="18" charset="0"/>
                                    </a:rPr>
                                    <m:t>𝑖𝑗</m:t>
                                  </m:r>
                                </m:sub>
                              </m:sSub>
                            </m:oMath>
                          </a14:m>
                          <a:r>
                            <a:rPr lang="zh-CN" altLang="en-US" sz="2400" b="0" dirty="0">
                              <a:solidFill>
                                <a:schemeClr val="bg1"/>
                              </a:solidFill>
                            </a:rPr>
                            <a:t>：</a:t>
                          </a:r>
                          <a:endParaRPr lang="en-US" altLang="zh-CN" sz="2000" b="0" dirty="0">
                            <a:solidFill>
                              <a:schemeClr val="bg1"/>
                            </a:solidFill>
                          </a:endParaRPr>
                        </a:p>
                      </a:txBody>
                      <a:tcP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zh-CN" sz="1800" b="0" i="1" smtClean="0">
                                        <a:solidFill>
                                          <a:schemeClr val="bg1"/>
                                        </a:solidFill>
                                        <a:latin typeface="Cambria Math" panose="02040503050406030204" pitchFamily="18" charset="0"/>
                                      </a:rPr>
                                    </m:ctrlPr>
                                  </m:sSubPr>
                                  <m:e>
                                    <m:r>
                                      <a:rPr lang="en-US" altLang="zh-CN" sz="1800" b="0" i="1" smtClean="0">
                                        <a:solidFill>
                                          <a:schemeClr val="bg1"/>
                                        </a:solidFill>
                                        <a:latin typeface="Cambria Math" panose="02040503050406030204" pitchFamily="18" charset="0"/>
                                      </a:rPr>
                                      <m:t>𝑄</m:t>
                                    </m:r>
                                  </m:e>
                                  <m:sub>
                                    <m:r>
                                      <a:rPr lang="en-US" altLang="zh-CN" sz="1800" b="0" i="1" smtClean="0">
                                        <a:solidFill>
                                          <a:schemeClr val="bg1"/>
                                        </a:solidFill>
                                        <a:latin typeface="Cambria Math" panose="02040503050406030204" pitchFamily="18" charset="0"/>
                                      </a:rPr>
                                      <m:t>𝑖</m:t>
                                    </m:r>
                                    <m:r>
                                      <a:rPr lang="en-US" altLang="zh-CN" sz="1800" b="0" i="1" smtClean="0">
                                        <a:solidFill>
                                          <a:schemeClr val="bg1"/>
                                        </a:solidFill>
                                        <a:latin typeface="Cambria Math" panose="02040503050406030204" pitchFamily="18" charset="0"/>
                                      </a:rPr>
                                      <m:t>0</m:t>
                                    </m:r>
                                  </m:sub>
                                </m:sSub>
                                <m:r>
                                  <a:rPr lang="en-US" altLang="zh-CN" sz="1800" b="0" i="1" smtClean="0">
                                    <a:solidFill>
                                      <a:schemeClr val="bg1"/>
                                    </a:solidFill>
                                    <a:latin typeface="Cambria Math" panose="02040503050406030204" pitchFamily="18" charset="0"/>
                                  </a:rPr>
                                  <m:t>=0, </m:t>
                                </m:r>
                                <m:sSub>
                                  <m:sSubPr>
                                    <m:ctrlPr>
                                      <a:rPr lang="en-US" altLang="zh-CN" sz="1800" b="0" i="1" smtClean="0">
                                        <a:solidFill>
                                          <a:schemeClr val="bg1"/>
                                        </a:solidFill>
                                        <a:latin typeface="Cambria Math" panose="02040503050406030204" pitchFamily="18" charset="0"/>
                                      </a:rPr>
                                    </m:ctrlPr>
                                  </m:sSubPr>
                                  <m:e>
                                    <m:r>
                                      <a:rPr lang="en-US" altLang="zh-CN" sz="1800" b="0" i="1" smtClean="0">
                                        <a:solidFill>
                                          <a:schemeClr val="bg1"/>
                                        </a:solidFill>
                                        <a:latin typeface="Cambria Math" panose="02040503050406030204" pitchFamily="18" charset="0"/>
                                      </a:rPr>
                                      <m:t>𝑄</m:t>
                                    </m:r>
                                  </m:e>
                                  <m:sub>
                                    <m:r>
                                      <a:rPr lang="en-US" altLang="zh-CN" sz="1800" b="0" i="1" smtClean="0">
                                        <a:solidFill>
                                          <a:schemeClr val="bg1"/>
                                        </a:solidFill>
                                        <a:latin typeface="Cambria Math" panose="02040503050406030204" pitchFamily="18" charset="0"/>
                                      </a:rPr>
                                      <m:t>𝑖</m:t>
                                    </m:r>
                                    <m:r>
                                      <a:rPr lang="en-US" altLang="zh-CN" sz="1800" b="0" i="1" smtClean="0">
                                        <a:solidFill>
                                          <a:schemeClr val="bg1"/>
                                        </a:solidFill>
                                        <a:latin typeface="Cambria Math" panose="02040503050406030204" pitchFamily="18" charset="0"/>
                                      </a:rPr>
                                      <m:t>1</m:t>
                                    </m:r>
                                  </m:sub>
                                </m:sSub>
                                <m:r>
                                  <a:rPr lang="en-US" altLang="zh-CN" sz="1800" b="0" i="1" smtClean="0">
                                    <a:solidFill>
                                      <a:schemeClr val="bg1"/>
                                    </a:solidFill>
                                    <a:latin typeface="Cambria Math" panose="02040503050406030204" pitchFamily="18" charset="0"/>
                                  </a:rPr>
                                  <m:t>=</m:t>
                                </m:r>
                                <m:sSub>
                                  <m:sSubPr>
                                    <m:ctrlPr>
                                      <a:rPr lang="en-US" altLang="zh-CN" sz="1800" b="0" i="1" smtClean="0">
                                        <a:solidFill>
                                          <a:schemeClr val="bg1"/>
                                        </a:solidFill>
                                        <a:latin typeface="Cambria Math" panose="02040503050406030204" pitchFamily="18" charset="0"/>
                                      </a:rPr>
                                    </m:ctrlPr>
                                  </m:sSubPr>
                                  <m:e>
                                    <m:r>
                                      <a:rPr lang="en-US" altLang="zh-CN" sz="1800" b="0" i="1" smtClean="0">
                                        <a:solidFill>
                                          <a:schemeClr val="bg1"/>
                                        </a:solidFill>
                                        <a:latin typeface="Cambria Math" panose="02040503050406030204" pitchFamily="18" charset="0"/>
                                      </a:rPr>
                                      <m:t>𝑠</m:t>
                                    </m:r>
                                  </m:e>
                                  <m:sub>
                                    <m:r>
                                      <a:rPr lang="en-US" altLang="zh-CN" sz="1800" b="0" i="1" smtClean="0">
                                        <a:solidFill>
                                          <a:schemeClr val="bg1"/>
                                        </a:solidFill>
                                        <a:latin typeface="Cambria Math" panose="02040503050406030204" pitchFamily="18" charset="0"/>
                                      </a:rPr>
                                      <m:t>𝑖</m:t>
                                    </m:r>
                                  </m:sub>
                                </m:sSub>
                              </m:oMath>
                            </m:oMathPara>
                          </a14:m>
                          <a:endParaRPr lang="en-US" altLang="zh-CN" sz="1800" b="0" dirty="0">
                            <a:solidFill>
                              <a:schemeClr val="bg1"/>
                            </a:solidFill>
                          </a:endParaRPr>
                        </a:p>
                      </a:txBody>
                      <a:tcP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24420712"/>
                      </a:ext>
                    </a:extLst>
                  </a:tr>
                  <a:tr h="427155">
                    <a:tc>
                      <a:txBody>
                        <a:bodyPr/>
                        <a:lstStyle/>
                        <a:p>
                          <a:pPr marL="914400" marR="0" lvl="2"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CN" sz="2000" b="0" i="1" smtClean="0">
                                      <a:solidFill>
                                        <a:schemeClr val="bg1"/>
                                      </a:solidFill>
                                      <a:latin typeface="Cambria Math" panose="02040503050406030204" pitchFamily="18" charset="0"/>
                                    </a:rPr>
                                  </m:ctrlPr>
                                </m:sSubPr>
                                <m:e>
                                  <m:r>
                                    <a:rPr lang="en-US" altLang="zh-CN" sz="2000" b="0" i="1" smtClean="0">
                                      <a:solidFill>
                                        <a:schemeClr val="bg1"/>
                                      </a:solidFill>
                                      <a:latin typeface="Cambria Math" panose="02040503050406030204" pitchFamily="18" charset="0"/>
                                    </a:rPr>
                                    <m:t>𝑞</m:t>
                                  </m:r>
                                </m:e>
                                <m:sub>
                                  <m:r>
                                    <a:rPr lang="en-US" altLang="zh-CN" sz="2000" b="0" i="1" smtClean="0">
                                      <a:solidFill>
                                        <a:schemeClr val="bg1"/>
                                      </a:solidFill>
                                      <a:latin typeface="Cambria Math" panose="02040503050406030204" pitchFamily="18" charset="0"/>
                                    </a:rPr>
                                    <m:t>𝑗</m:t>
                                  </m:r>
                                </m:sub>
                              </m:sSub>
                              <m:r>
                                <a:rPr lang="en-US" altLang="zh-CN" sz="2000" b="0" i="0" smtClean="0">
                                  <a:solidFill>
                                    <a:schemeClr val="bg1"/>
                                  </a:solidFill>
                                  <a:latin typeface="Cambria Math" panose="02040503050406030204" pitchFamily="18" charset="0"/>
                                </a:rPr>
                                <m:t> </m:t>
                              </m:r>
                            </m:oMath>
                          </a14:m>
                          <a:r>
                            <a:rPr lang="zh-CN" altLang="en-US" sz="2400" b="0" dirty="0">
                              <a:solidFill>
                                <a:schemeClr val="bg1"/>
                              </a:solidFill>
                            </a:rPr>
                            <a:t>：</a:t>
                          </a:r>
                          <a:r>
                            <a:rPr lang="en-US" altLang="zh-CN" sz="2400" b="0" dirty="0">
                              <a:solidFill>
                                <a:schemeClr val="bg1"/>
                              </a:solidFill>
                            </a:rPr>
                            <a:t>     </a:t>
                          </a:r>
                          <a:endParaRPr lang="en-US" altLang="zh-CN" sz="2000" b="0" dirty="0">
                            <a:solidFill>
                              <a:schemeClr val="bg1"/>
                            </a:solidFill>
                          </a:endParaRPr>
                        </a:p>
                      </a:txBody>
                      <a:tcP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zh-CN" sz="1800" b="0" i="1" smtClean="0">
                                        <a:solidFill>
                                          <a:schemeClr val="bg1"/>
                                        </a:solidFill>
                                        <a:latin typeface="Cambria Math" panose="02040503050406030204" pitchFamily="18" charset="0"/>
                                      </a:rPr>
                                    </m:ctrlPr>
                                  </m:sSubPr>
                                  <m:e>
                                    <m:r>
                                      <a:rPr lang="en-US" altLang="zh-CN" sz="1800" b="0" i="1" smtClean="0">
                                        <a:solidFill>
                                          <a:schemeClr val="bg1"/>
                                        </a:solidFill>
                                        <a:latin typeface="Cambria Math" panose="02040503050406030204" pitchFamily="18" charset="0"/>
                                      </a:rPr>
                                      <m:t>𝑞</m:t>
                                    </m:r>
                                  </m:e>
                                  <m:sub>
                                    <m:r>
                                      <a:rPr lang="en-US" altLang="zh-CN" sz="1800" b="0" i="1" smtClean="0">
                                        <a:solidFill>
                                          <a:schemeClr val="bg1"/>
                                        </a:solidFill>
                                        <a:latin typeface="Cambria Math" panose="02040503050406030204" pitchFamily="18" charset="0"/>
                                      </a:rPr>
                                      <m:t>0</m:t>
                                    </m:r>
                                  </m:sub>
                                </m:sSub>
                                <m:r>
                                  <a:rPr lang="en-US" altLang="zh-CN" sz="1800" b="0" i="1" smtClean="0">
                                    <a:solidFill>
                                      <a:schemeClr val="bg1"/>
                                    </a:solidFill>
                                    <a:latin typeface="Cambria Math" panose="02040503050406030204" pitchFamily="18" charset="0"/>
                                  </a:rPr>
                                  <m:t>=0, </m:t>
                                </m:r>
                                <m:sSub>
                                  <m:sSubPr>
                                    <m:ctrlPr>
                                      <a:rPr lang="en-US" altLang="zh-CN" sz="1800" b="0" i="1" smtClean="0">
                                        <a:solidFill>
                                          <a:schemeClr val="bg1"/>
                                        </a:solidFill>
                                        <a:latin typeface="Cambria Math" panose="02040503050406030204" pitchFamily="18" charset="0"/>
                                      </a:rPr>
                                    </m:ctrlPr>
                                  </m:sSubPr>
                                  <m:e>
                                    <m:r>
                                      <a:rPr lang="en-US" altLang="zh-CN" sz="1800" b="0" i="1" smtClean="0">
                                        <a:solidFill>
                                          <a:schemeClr val="bg1"/>
                                        </a:solidFill>
                                        <a:latin typeface="Cambria Math" panose="02040503050406030204" pitchFamily="18" charset="0"/>
                                      </a:rPr>
                                      <m:t>𝑞</m:t>
                                    </m:r>
                                  </m:e>
                                  <m:sub>
                                    <m:r>
                                      <a:rPr lang="en-US" altLang="zh-CN" sz="1800" b="0" i="1" smtClean="0">
                                        <a:solidFill>
                                          <a:schemeClr val="bg1"/>
                                        </a:solidFill>
                                        <a:latin typeface="Cambria Math" panose="02040503050406030204" pitchFamily="18" charset="0"/>
                                      </a:rPr>
                                      <m:t>1</m:t>
                                    </m:r>
                                  </m:sub>
                                </m:sSub>
                                <m:r>
                                  <a:rPr lang="en-US" altLang="zh-CN" sz="1800" b="0" i="1" smtClean="0">
                                    <a:solidFill>
                                      <a:schemeClr val="bg1"/>
                                    </a:solidFill>
                                    <a:latin typeface="Cambria Math" panose="02040503050406030204" pitchFamily="18" charset="0"/>
                                  </a:rPr>
                                  <m:t>=1</m:t>
                                </m:r>
                              </m:oMath>
                            </m:oMathPara>
                          </a14:m>
                          <a:endParaRPr lang="zh-CN" altLang="en-US" sz="1800" dirty="0">
                            <a:solidFill>
                              <a:schemeClr val="bg1"/>
                            </a:solidFill>
                          </a:endParaRPr>
                        </a:p>
                      </a:txBody>
                      <a:tcP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34466215"/>
                      </a:ext>
                    </a:extLst>
                  </a:tr>
                  <a:tr h="427155">
                    <a:tc>
                      <a:txBody>
                        <a:bodyPr/>
                        <a:lstStyle/>
                        <a:p>
                          <a:pPr lvl="2" algn="ctr"/>
                          <a14:m>
                            <m:oMath xmlns:m="http://schemas.openxmlformats.org/officeDocument/2006/math">
                              <m:sSub>
                                <m:sSubPr>
                                  <m:ctrlPr>
                                    <a:rPr lang="en-US" altLang="zh-CN" sz="2000" b="0" i="1" smtClean="0">
                                      <a:solidFill>
                                        <a:schemeClr val="bg1"/>
                                      </a:solidFill>
                                      <a:latin typeface="Cambria Math" panose="02040503050406030204" pitchFamily="18" charset="0"/>
                                    </a:rPr>
                                  </m:ctrlPr>
                                </m:sSubPr>
                                <m:e>
                                  <m:acc>
                                    <m:accPr>
                                      <m:chr m:val="⃑"/>
                                      <m:ctrlPr>
                                        <a:rPr lang="zh-CN" altLang="en-US" sz="2000" i="1" smtClean="0">
                                          <a:solidFill>
                                            <a:schemeClr val="bg1"/>
                                          </a:solidFill>
                                          <a:latin typeface="Cambria Math" panose="02040503050406030204" pitchFamily="18" charset="0"/>
                                        </a:rPr>
                                      </m:ctrlPr>
                                    </m:accPr>
                                    <m:e>
                                      <m:r>
                                        <a:rPr lang="en-US" altLang="zh-CN" sz="2000" b="0" i="1" smtClean="0">
                                          <a:solidFill>
                                            <a:schemeClr val="bg1"/>
                                          </a:solidFill>
                                          <a:latin typeface="Cambria Math" panose="02040503050406030204" pitchFamily="18" charset="0"/>
                                        </a:rPr>
                                        <m:t>𝑥</m:t>
                                      </m:r>
                                    </m:e>
                                  </m:acc>
                                </m:e>
                                <m:sub>
                                  <m:r>
                                    <a:rPr lang="en-US" altLang="zh-CN" sz="2000" b="0" i="1" smtClean="0">
                                      <a:solidFill>
                                        <a:schemeClr val="bg1"/>
                                      </a:solidFill>
                                      <a:latin typeface="Cambria Math" panose="02040503050406030204" pitchFamily="18" charset="0"/>
                                    </a:rPr>
                                    <m:t>𝑖</m:t>
                                  </m:r>
                                </m:sub>
                              </m:sSub>
                            </m:oMath>
                          </a14:m>
                          <a:r>
                            <a:rPr lang="zh-CN" altLang="en-US" sz="2000" dirty="0">
                              <a:solidFill>
                                <a:schemeClr val="bg1"/>
                              </a:solidFill>
                            </a:rPr>
                            <a:t> </a:t>
                          </a:r>
                          <a:r>
                            <a:rPr lang="zh-CN" altLang="en-US" sz="2400" dirty="0">
                              <a:solidFill>
                                <a:schemeClr val="bg1"/>
                              </a:solidFill>
                            </a:rPr>
                            <a:t>：</a:t>
                          </a:r>
                          <a:endParaRPr lang="en-US" altLang="zh-CN" sz="2000" dirty="0">
                            <a:solidFill>
                              <a:schemeClr val="bg1"/>
                            </a:solidFill>
                          </a:endParaRPr>
                        </a:p>
                      </a:txBody>
                      <a:tcP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14:m>
                            <m:oMathPara xmlns:m="http://schemas.openxmlformats.org/officeDocument/2006/math">
                              <m:oMathParaPr>
                                <m:jc m:val="left"/>
                              </m:oMathParaPr>
                              <m:oMath xmlns:m="http://schemas.openxmlformats.org/officeDocument/2006/math">
                                <m:r>
                                  <a:rPr lang="en-US" altLang="zh-CN" sz="1800" b="0" i="1" smtClean="0">
                                    <a:solidFill>
                                      <a:schemeClr val="bg1"/>
                                    </a:solidFill>
                                    <a:latin typeface="Cambria Math" panose="02040503050406030204" pitchFamily="18" charset="0"/>
                                  </a:rPr>
                                  <m:t>𝑑𝑟𝑜𝑝</m:t>
                                </m:r>
                                <m:r>
                                  <a:rPr lang="en-US" altLang="zh-CN" sz="1800" b="0" i="1" smtClean="0">
                                    <a:solidFill>
                                      <a:schemeClr val="bg1"/>
                                    </a:solidFill>
                                    <a:latin typeface="Cambria Math" panose="02040503050406030204" pitchFamily="18" charset="0"/>
                                  </a:rPr>
                                  <m:t>:[1, 0], </m:t>
                                </m:r>
                                <m:r>
                                  <a:rPr lang="en-US" altLang="zh-CN" sz="1800" b="0" i="1" smtClean="0">
                                    <a:solidFill>
                                      <a:schemeClr val="bg1"/>
                                    </a:solidFill>
                                    <a:latin typeface="Cambria Math" panose="02040503050406030204" pitchFamily="18" charset="0"/>
                                  </a:rPr>
                                  <m:t>𝑘𝑒𝑒𝑝</m:t>
                                </m:r>
                                <m:r>
                                  <a:rPr lang="en-US" altLang="zh-CN" sz="1800" b="0" i="1" smtClean="0">
                                    <a:solidFill>
                                      <a:schemeClr val="bg1"/>
                                    </a:solidFill>
                                    <a:latin typeface="Cambria Math" panose="02040503050406030204" pitchFamily="18" charset="0"/>
                                  </a:rPr>
                                  <m:t>:[0 , 1]</m:t>
                                </m:r>
                              </m:oMath>
                            </m:oMathPara>
                          </a14:m>
                          <a:endParaRPr lang="zh-CN" altLang="en-US" sz="1800" dirty="0">
                            <a:solidFill>
                              <a:schemeClr val="bg1"/>
                            </a:solidFill>
                          </a:endParaRPr>
                        </a:p>
                      </a:txBody>
                      <a:tcP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306466138"/>
                      </a:ext>
                    </a:extLst>
                  </a:tr>
                </a:tbl>
              </a:graphicData>
            </a:graphic>
          </p:graphicFrame>
        </mc:Choice>
        <mc:Fallback xmlns="">
          <p:graphicFrame>
            <p:nvGraphicFramePr>
              <p:cNvPr id="24" name="表格 24">
                <a:extLst>
                  <a:ext uri="{FF2B5EF4-FFF2-40B4-BE49-F238E27FC236}">
                    <a16:creationId xmlns:a16="http://schemas.microsoft.com/office/drawing/2014/main" id="{DC3FF51A-5F9C-3842-9131-1A4DEEB066B2}"/>
                  </a:ext>
                </a:extLst>
              </p:cNvPr>
              <p:cNvGraphicFramePr>
                <a:graphicFrameLocks noGrp="1"/>
              </p:cNvGraphicFramePr>
              <p:nvPr>
                <p:extLst>
                  <p:ext uri="{D42A27DB-BD31-4B8C-83A1-F6EECF244321}">
                    <p14:modId xmlns:p14="http://schemas.microsoft.com/office/powerpoint/2010/main" val="891294326"/>
                  </p:ext>
                </p:extLst>
              </p:nvPr>
            </p:nvGraphicFramePr>
            <p:xfrm>
              <a:off x="3515224" y="1862196"/>
              <a:ext cx="5457140" cy="1828800"/>
            </p:xfrm>
            <a:graphic>
              <a:graphicData uri="http://schemas.openxmlformats.org/drawingml/2006/table">
                <a:tbl>
                  <a:tblPr bandRow="1">
                    <a:tableStyleId>{2D5ABB26-0587-4C30-8999-92F81FD0307C}</a:tableStyleId>
                  </a:tblPr>
                  <a:tblGrid>
                    <a:gridCol w="1465715">
                      <a:extLst>
                        <a:ext uri="{9D8B030D-6E8A-4147-A177-3AD203B41FA5}">
                          <a16:colId xmlns:a16="http://schemas.microsoft.com/office/drawing/2014/main" val="616466461"/>
                        </a:ext>
                      </a:extLst>
                    </a:gridCol>
                    <a:gridCol w="3991425">
                      <a:extLst>
                        <a:ext uri="{9D8B030D-6E8A-4147-A177-3AD203B41FA5}">
                          <a16:colId xmlns:a16="http://schemas.microsoft.com/office/drawing/2014/main" val="960060492"/>
                        </a:ext>
                      </a:extLst>
                    </a:gridCol>
                  </a:tblGrid>
                  <a:tr h="457200">
                    <a:tc>
                      <a:txBody>
                        <a:bodyPr/>
                        <a:lstStyle/>
                        <a:p>
                          <a:endParaRPr lang="zh-CN"/>
                        </a:p>
                      </a:txBody>
                      <a:tcPr>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t="-11111" r="-271552" b="-333333"/>
                          </a:stretch>
                        </a:blipFill>
                      </a:tcPr>
                    </a:tc>
                    <a:tc>
                      <a:txBody>
                        <a:bodyPr/>
                        <a:lstStyle/>
                        <a:p>
                          <a:endParaRPr lang="zh-CN"/>
                        </a:p>
                      </a:txBody>
                      <a:tcPr>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l="-36825" t="-11111" b="-333333"/>
                          </a:stretch>
                        </a:blipFill>
                      </a:tcPr>
                    </a:tc>
                    <a:extLst>
                      <a:ext uri="{0D108BD9-81ED-4DB2-BD59-A6C34878D82A}">
                        <a16:rowId xmlns:a16="http://schemas.microsoft.com/office/drawing/2014/main" val="3779255182"/>
                      </a:ext>
                    </a:extLst>
                  </a:tr>
                  <a:tr h="457200">
                    <a:tc>
                      <a:txBody>
                        <a:bodyPr/>
                        <a:lstStyle/>
                        <a:p>
                          <a:endParaRPr lang="zh-CN"/>
                        </a:p>
                      </a:txBody>
                      <a:tcP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t="-108108" r="-271552" b="-224324"/>
                          </a:stretch>
                        </a:blipFill>
                      </a:tcPr>
                    </a:tc>
                    <a:tc>
                      <a:txBody>
                        <a:bodyPr/>
                        <a:lstStyle/>
                        <a:p>
                          <a:endParaRPr lang="zh-CN"/>
                        </a:p>
                      </a:txBody>
                      <a:tcP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l="-36825" t="-108108" b="-224324"/>
                          </a:stretch>
                        </a:blipFill>
                      </a:tcPr>
                    </a:tc>
                    <a:extLst>
                      <a:ext uri="{0D108BD9-81ED-4DB2-BD59-A6C34878D82A}">
                        <a16:rowId xmlns:a16="http://schemas.microsoft.com/office/drawing/2014/main" val="2624420712"/>
                      </a:ext>
                    </a:extLst>
                  </a:tr>
                  <a:tr h="457200">
                    <a:tc>
                      <a:txBody>
                        <a:bodyPr/>
                        <a:lstStyle/>
                        <a:p>
                          <a:endParaRPr lang="zh-CN"/>
                        </a:p>
                      </a:txBody>
                      <a:tcP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t="-213889" r="-271552" b="-130556"/>
                          </a:stretch>
                        </a:blipFill>
                      </a:tcPr>
                    </a:tc>
                    <a:tc>
                      <a:txBody>
                        <a:bodyPr/>
                        <a:lstStyle/>
                        <a:p>
                          <a:endParaRPr lang="zh-CN"/>
                        </a:p>
                      </a:txBody>
                      <a:tcP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l="-36825" t="-213889" b="-130556"/>
                          </a:stretch>
                        </a:blipFill>
                      </a:tcPr>
                    </a:tc>
                    <a:extLst>
                      <a:ext uri="{0D108BD9-81ED-4DB2-BD59-A6C34878D82A}">
                        <a16:rowId xmlns:a16="http://schemas.microsoft.com/office/drawing/2014/main" val="3634466215"/>
                      </a:ext>
                    </a:extLst>
                  </a:tr>
                  <a:tr h="457200">
                    <a:tc>
                      <a:txBody>
                        <a:bodyPr/>
                        <a:lstStyle/>
                        <a:p>
                          <a:endParaRPr lang="zh-CN"/>
                        </a:p>
                      </a:txBody>
                      <a:tcP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blipFill>
                          <a:blip r:embed="rId7"/>
                          <a:stretch>
                            <a:fillRect t="-313889" r="-271552" b="-30556"/>
                          </a:stretch>
                        </a:blipFill>
                      </a:tcPr>
                    </a:tc>
                    <a:tc>
                      <a:txBody>
                        <a:bodyPr/>
                        <a:lstStyle/>
                        <a:p>
                          <a:endParaRPr lang="zh-CN"/>
                        </a:p>
                      </a:txBody>
                      <a:tcP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blipFill>
                          <a:blip r:embed="rId7"/>
                          <a:stretch>
                            <a:fillRect l="-36825" t="-313889" b="-30556"/>
                          </a:stretch>
                        </a:blipFill>
                      </a:tcPr>
                    </a:tc>
                    <a:extLst>
                      <a:ext uri="{0D108BD9-81ED-4DB2-BD59-A6C34878D82A}">
                        <a16:rowId xmlns:a16="http://schemas.microsoft.com/office/drawing/2014/main" val="3306466138"/>
                      </a:ext>
                    </a:extLst>
                  </a:tr>
                </a:tbl>
              </a:graphicData>
            </a:graphic>
          </p:graphicFrame>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0570EDE8-8E15-AB43-88CC-C6EF097C3C86}"/>
                  </a:ext>
                </a:extLst>
              </p:cNvPr>
              <p:cNvSpPr txBox="1"/>
              <p:nvPr/>
            </p:nvSpPr>
            <p:spPr>
              <a:xfrm>
                <a:off x="4062675" y="3971366"/>
                <a:ext cx="3672114" cy="591059"/>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m:rPr>
                          <m:sty m:val="p"/>
                        </m:rPr>
                        <a:rPr kumimoji="1" lang="en-US" altLang="zh-CN" sz="2000" i="1" smtClean="0">
                          <a:solidFill>
                            <a:schemeClr val="bg1"/>
                          </a:solidFill>
                          <a:latin typeface="Cambria Math" panose="02040503050406030204" pitchFamily="18" charset="0"/>
                        </a:rPr>
                        <m:t>j</m:t>
                      </m:r>
                      <m:r>
                        <a:rPr kumimoji="1" lang="en-US" altLang="zh-CN" sz="2000" b="0" i="1" smtClean="0">
                          <a:solidFill>
                            <a:schemeClr val="bg1"/>
                          </a:solidFill>
                          <a:latin typeface="Cambria Math" panose="02040503050406030204" pitchFamily="18" charset="0"/>
                        </a:rPr>
                        <m:t>=</m:t>
                      </m:r>
                      <m:r>
                        <a:rPr kumimoji="1" lang="en-US" altLang="zh-CN" sz="2000" b="0" i="1" smtClean="0">
                          <a:solidFill>
                            <a:schemeClr val="bg1"/>
                          </a:solidFill>
                          <a:latin typeface="Cambria Math" panose="02040503050406030204" pitchFamily="18" charset="0"/>
                        </a:rPr>
                        <m:t>𝑎𝑟𝑔𝑚𝑎</m:t>
                      </m:r>
                      <m:sSub>
                        <m:sSubPr>
                          <m:ctrlPr>
                            <a:rPr kumimoji="1" lang="en-US" altLang="zh-CN" sz="2000" b="0" i="1" smtClean="0">
                              <a:solidFill>
                                <a:schemeClr val="bg1"/>
                              </a:solidFill>
                              <a:latin typeface="Cambria Math" panose="02040503050406030204" pitchFamily="18" charset="0"/>
                            </a:rPr>
                          </m:ctrlPr>
                        </m:sSubPr>
                        <m:e>
                          <m:r>
                            <a:rPr kumimoji="1" lang="en-US" altLang="zh-CN" sz="2000" b="0" i="1" smtClean="0">
                              <a:solidFill>
                                <a:schemeClr val="bg1"/>
                              </a:solidFill>
                              <a:latin typeface="Cambria Math" panose="02040503050406030204" pitchFamily="18" charset="0"/>
                            </a:rPr>
                            <m:t>𝑥</m:t>
                          </m:r>
                        </m:e>
                        <m:sub>
                          <m:r>
                            <a:rPr kumimoji="1" lang="en-US" altLang="zh-CN" sz="2000" b="0" i="1" smtClean="0">
                              <a:solidFill>
                                <a:schemeClr val="bg1"/>
                              </a:solidFill>
                              <a:latin typeface="Cambria Math" panose="02040503050406030204" pitchFamily="18" charset="0"/>
                            </a:rPr>
                            <m:t>𝑗</m:t>
                          </m:r>
                        </m:sub>
                      </m:sSub>
                      <m:r>
                        <m:rPr>
                          <m:lit/>
                        </m:rPr>
                        <a:rPr kumimoji="1" lang="en-US" altLang="zh-CN" sz="2000" b="0" i="1" smtClean="0">
                          <a:solidFill>
                            <a:schemeClr val="bg1"/>
                          </a:solidFill>
                          <a:latin typeface="Cambria Math" panose="02040503050406030204" pitchFamily="18" charset="0"/>
                        </a:rPr>
                        <m:t>{</m:t>
                      </m:r>
                      <m:r>
                        <a:rPr kumimoji="1" lang="en-US" altLang="zh-CN" sz="2000" b="0" i="1" smtClean="0">
                          <a:solidFill>
                            <a:schemeClr val="bg1"/>
                          </a:solidFill>
                          <a:latin typeface="Cambria Math" panose="02040503050406030204" pitchFamily="18" charset="0"/>
                        </a:rPr>
                        <m:t>0</m:t>
                      </m:r>
                      <m:r>
                        <a:rPr kumimoji="1" lang="zh-CN" altLang="en-US" sz="2000" b="0" i="1" smtClean="0">
                          <a:solidFill>
                            <a:schemeClr val="bg1"/>
                          </a:solidFill>
                          <a:latin typeface="Cambria Math" panose="02040503050406030204" pitchFamily="18" charset="0"/>
                        </a:rPr>
                        <m:t>，</m:t>
                      </m:r>
                      <m:r>
                        <a:rPr kumimoji="1" lang="zh-CN" altLang="en-US" sz="2000" b="0" i="1" smtClean="0">
                          <a:solidFill>
                            <a:schemeClr val="bg1"/>
                          </a:solidFill>
                          <a:latin typeface="Cambria Math" panose="02040503050406030204" pitchFamily="18" charset="0"/>
                        </a:rPr>
                        <m:t> </m:t>
                      </m:r>
                      <m:sSub>
                        <m:sSubPr>
                          <m:ctrlPr>
                            <a:rPr kumimoji="1" lang="en-US" altLang="zh-CN" sz="2000" b="0" i="1" smtClean="0">
                              <a:solidFill>
                                <a:schemeClr val="bg1"/>
                              </a:solidFill>
                              <a:latin typeface="Cambria Math" panose="02040503050406030204" pitchFamily="18" charset="0"/>
                            </a:rPr>
                          </m:ctrlPr>
                        </m:sSubPr>
                        <m:e>
                          <m:r>
                            <m:rPr>
                              <m:sty m:val="p"/>
                            </m:rPr>
                            <a:rPr kumimoji="1" lang="en-US" altLang="zh-CN" sz="2000" i="1">
                              <a:solidFill>
                                <a:schemeClr val="bg1"/>
                              </a:solidFill>
                              <a:latin typeface="Cambria Math" panose="02040503050406030204" pitchFamily="18" charset="0"/>
                            </a:rPr>
                            <m:t>s</m:t>
                          </m:r>
                        </m:e>
                        <m:sub>
                          <m:r>
                            <a:rPr kumimoji="1" lang="en-US" altLang="zh-CN" sz="2000" b="0" i="1" smtClean="0">
                              <a:solidFill>
                                <a:schemeClr val="bg1"/>
                              </a:solidFill>
                              <a:latin typeface="Cambria Math" panose="02040503050406030204" pitchFamily="18" charset="0"/>
                            </a:rPr>
                            <m:t>𝑖</m:t>
                          </m:r>
                        </m:sub>
                      </m:sSub>
                      <m:r>
                        <a:rPr kumimoji="1" lang="en-US" altLang="zh-CN" sz="2000" b="0" i="1" smtClean="0">
                          <a:solidFill>
                            <a:schemeClr val="bg1"/>
                          </a:solidFill>
                          <a:latin typeface="Cambria Math" panose="02040503050406030204" pitchFamily="18" charset="0"/>
                        </a:rPr>
                        <m:t>−</m:t>
                      </m:r>
                      <m:r>
                        <a:rPr kumimoji="1" lang="en-US" altLang="zh-CN" sz="2000" b="0" i="1" smtClean="0">
                          <a:solidFill>
                            <a:schemeClr val="bg1"/>
                          </a:solidFill>
                          <a:latin typeface="Cambria Math" panose="02040503050406030204" pitchFamily="18" charset="0"/>
                        </a:rPr>
                        <m:t>𝜆</m:t>
                      </m:r>
                      <m:r>
                        <m:rPr>
                          <m:lit/>
                        </m:rPr>
                        <a:rPr kumimoji="1" lang="en-US" altLang="zh-CN" sz="2000" b="0" i="1" smtClean="0">
                          <a:solidFill>
                            <a:schemeClr val="bg1"/>
                          </a:solidFill>
                          <a:latin typeface="Cambria Math" panose="02040503050406030204" pitchFamily="18" charset="0"/>
                        </a:rPr>
                        <m:t>}</m:t>
                      </m:r>
                      <m:r>
                        <a:rPr kumimoji="1" lang="en-US" altLang="zh-CN" sz="2000" b="0" i="1" smtClean="0">
                          <a:solidFill>
                            <a:schemeClr val="bg1"/>
                          </a:solidFill>
                          <a:latin typeface="Cambria Math" panose="02040503050406030204" pitchFamily="18" charset="0"/>
                        </a:rPr>
                        <m:t> </m:t>
                      </m:r>
                    </m:oMath>
                  </m:oMathPara>
                </a14:m>
                <a:endParaRPr kumimoji="1" lang="en-US" altLang="zh-CN" sz="2000" dirty="0">
                  <a:solidFill>
                    <a:schemeClr val="bg1"/>
                  </a:solidFill>
                </a:endParaRPr>
              </a:p>
            </p:txBody>
          </p:sp>
        </mc:Choice>
        <mc:Fallback xmlns="">
          <p:sp>
            <p:nvSpPr>
              <p:cNvPr id="30" name="文本框 29">
                <a:extLst>
                  <a:ext uri="{FF2B5EF4-FFF2-40B4-BE49-F238E27FC236}">
                    <a16:creationId xmlns:a16="http://schemas.microsoft.com/office/drawing/2014/main" id="{0570EDE8-8E15-AB43-88CC-C6EF097C3C86}"/>
                  </a:ext>
                </a:extLst>
              </p:cNvPr>
              <p:cNvSpPr txBox="1">
                <a:spLocks noRot="1" noChangeAspect="1" noMove="1" noResize="1" noEditPoints="1" noAdjustHandles="1" noChangeArrowheads="1" noChangeShapeType="1" noTextEdit="1"/>
              </p:cNvSpPr>
              <p:nvPr/>
            </p:nvSpPr>
            <p:spPr>
              <a:xfrm>
                <a:off x="4062675" y="3971366"/>
                <a:ext cx="3672114" cy="591059"/>
              </a:xfrm>
              <a:prstGeom prst="rect">
                <a:avLst/>
              </a:prstGeom>
              <a:blipFill>
                <a:blip r:embed="rId8"/>
                <a:stretch>
                  <a:fillRect/>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A3077375-E31E-C046-9792-DEA42AB58046}"/>
              </a:ext>
            </a:extLst>
          </p:cNvPr>
          <p:cNvSpPr txBox="1"/>
          <p:nvPr/>
        </p:nvSpPr>
        <p:spPr>
          <a:xfrm>
            <a:off x="8174967" y="1890316"/>
            <a:ext cx="3367314" cy="646331"/>
          </a:xfrm>
          <a:prstGeom prst="rect">
            <a:avLst/>
          </a:prstGeom>
          <a:noFill/>
        </p:spPr>
        <p:txBody>
          <a:bodyPr wrap="square" rtlCol="0">
            <a:spAutoFit/>
          </a:bodyPr>
          <a:lstStyle/>
          <a:p>
            <a:r>
              <a:rPr kumimoji="1" lang="zh-CN" altLang="en-US" dirty="0">
                <a:solidFill>
                  <a:schemeClr val="bg1"/>
                </a:solidFill>
              </a:rPr>
              <a:t>在最多保留</a:t>
            </a:r>
            <a:r>
              <a:rPr kumimoji="1" lang="en-US" altLang="zh-CN" dirty="0">
                <a:solidFill>
                  <a:schemeClr val="bg1"/>
                </a:solidFill>
              </a:rPr>
              <a:t>C</a:t>
            </a:r>
            <a:r>
              <a:rPr kumimoji="1" lang="zh-CN" altLang="en-US" dirty="0">
                <a:solidFill>
                  <a:schemeClr val="bg1"/>
                </a:solidFill>
              </a:rPr>
              <a:t>个请求的约束下，最大化保留下来的请求的价值</a:t>
            </a:r>
          </a:p>
        </p:txBody>
      </p:sp>
      <p:sp>
        <p:nvSpPr>
          <p:cNvPr id="18" name="文本框 17">
            <a:extLst>
              <a:ext uri="{FF2B5EF4-FFF2-40B4-BE49-F238E27FC236}">
                <a16:creationId xmlns:a16="http://schemas.microsoft.com/office/drawing/2014/main" id="{17E76948-1BEA-0A43-921C-78A20DDB5504}"/>
              </a:ext>
            </a:extLst>
          </p:cNvPr>
          <p:cNvSpPr txBox="1"/>
          <p:nvPr/>
        </p:nvSpPr>
        <p:spPr>
          <a:xfrm>
            <a:off x="8174967" y="2956451"/>
            <a:ext cx="3367314" cy="646331"/>
          </a:xfrm>
          <a:prstGeom prst="rect">
            <a:avLst/>
          </a:prstGeom>
          <a:noFill/>
        </p:spPr>
        <p:txBody>
          <a:bodyPr wrap="square" rtlCol="0">
            <a:spAutoFit/>
          </a:bodyPr>
          <a:lstStyle/>
          <a:p>
            <a:r>
              <a:rPr kumimoji="1" lang="zh-CN" altLang="en-US" dirty="0">
                <a:solidFill>
                  <a:srgbClr val="C00000"/>
                </a:solidFill>
              </a:rPr>
              <a:t>最优解：</a:t>
            </a:r>
            <a:r>
              <a:rPr kumimoji="1" lang="zh-CN" altLang="en-US" dirty="0">
                <a:solidFill>
                  <a:schemeClr val="bg1"/>
                </a:solidFill>
              </a:rPr>
              <a:t>保留价值最高的前</a:t>
            </a:r>
            <a:r>
              <a:rPr kumimoji="1" lang="en-US" altLang="zh-CN" dirty="0">
                <a:solidFill>
                  <a:schemeClr val="bg1"/>
                </a:solidFill>
              </a:rPr>
              <a:t>C</a:t>
            </a:r>
            <a:r>
              <a:rPr kumimoji="1" lang="zh-CN" altLang="en-US" dirty="0">
                <a:solidFill>
                  <a:schemeClr val="bg1"/>
                </a:solidFill>
              </a:rPr>
              <a:t>个请求</a:t>
            </a:r>
            <a:endParaRPr kumimoji="1" lang="zh-CN" altLang="en-US" dirty="0">
              <a:solidFill>
                <a:srgbClr val="C00000"/>
              </a:solidFill>
            </a:endParaRP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08CAE1D0-8AE1-C84C-A19D-860E40B943FD}"/>
                  </a:ext>
                </a:extLst>
              </p:cNvPr>
              <p:cNvSpPr txBox="1"/>
              <p:nvPr/>
            </p:nvSpPr>
            <p:spPr>
              <a:xfrm>
                <a:off x="8174967" y="4060364"/>
                <a:ext cx="2126949" cy="456535"/>
              </a:xfrm>
              <a:prstGeom prst="rect">
                <a:avLst/>
              </a:prstGeom>
              <a:noFill/>
            </p:spPr>
            <p:txBody>
              <a:bodyPr wrap="square" rtlCol="0">
                <a:spAutoFit/>
              </a:bodyPr>
              <a:lstStyle/>
              <a:p>
                <a:pPr>
                  <a:lnSpc>
                    <a:spcPct val="150000"/>
                  </a:lnSpc>
                </a:pPr>
                <a14:m>
                  <m:oMath xmlns:m="http://schemas.openxmlformats.org/officeDocument/2006/math">
                    <m:r>
                      <a:rPr kumimoji="1" lang="en-US" altLang="zh-CN" b="0" i="1" smtClean="0">
                        <a:solidFill>
                          <a:schemeClr val="bg1"/>
                        </a:solidFill>
                        <a:latin typeface="Cambria Math" panose="02040503050406030204" pitchFamily="18" charset="0"/>
                      </a:rPr>
                      <m:t>𝜆</m:t>
                    </m:r>
                  </m:oMath>
                </a14:m>
                <a:r>
                  <a:rPr kumimoji="1" lang="zh-CN" altLang="en-US" dirty="0">
                    <a:solidFill>
                      <a:schemeClr val="bg1"/>
                    </a:solidFill>
                  </a:rPr>
                  <a:t> 是对应的分位数</a:t>
                </a:r>
                <a:endParaRPr kumimoji="1" lang="en-US" altLang="zh-CN" dirty="0">
                  <a:solidFill>
                    <a:schemeClr val="bg1"/>
                  </a:solidFill>
                </a:endParaRPr>
              </a:p>
            </p:txBody>
          </p:sp>
        </mc:Choice>
        <mc:Fallback xmlns="">
          <p:sp>
            <p:nvSpPr>
              <p:cNvPr id="21" name="文本框 20">
                <a:extLst>
                  <a:ext uri="{FF2B5EF4-FFF2-40B4-BE49-F238E27FC236}">
                    <a16:creationId xmlns:a16="http://schemas.microsoft.com/office/drawing/2014/main" id="{08CAE1D0-8AE1-C84C-A19D-860E40B943FD}"/>
                  </a:ext>
                </a:extLst>
              </p:cNvPr>
              <p:cNvSpPr txBox="1">
                <a:spLocks noRot="1" noChangeAspect="1" noMove="1" noResize="1" noEditPoints="1" noAdjustHandles="1" noChangeArrowheads="1" noChangeShapeType="1" noTextEdit="1"/>
              </p:cNvSpPr>
              <p:nvPr/>
            </p:nvSpPr>
            <p:spPr>
              <a:xfrm>
                <a:off x="8174967" y="4060364"/>
                <a:ext cx="2126949" cy="456535"/>
              </a:xfrm>
              <a:prstGeom prst="rect">
                <a:avLst/>
              </a:prstGeom>
              <a:blipFill>
                <a:blip r:embed="rId9"/>
                <a:stretch>
                  <a:fillRect b="-18919"/>
                </a:stretch>
              </a:blipFill>
            </p:spPr>
            <p:txBody>
              <a:bodyPr/>
              <a:lstStyle/>
              <a:p>
                <a:r>
                  <a:rPr lang="zh-CN" altLang="en-US">
                    <a:noFill/>
                  </a:rPr>
                  <a:t> </a:t>
                </a:r>
              </a:p>
            </p:txBody>
          </p:sp>
        </mc:Fallback>
      </mc:AlternateContent>
      <p:cxnSp>
        <p:nvCxnSpPr>
          <p:cNvPr id="10" name="直线箭头连接符 9">
            <a:extLst>
              <a:ext uri="{FF2B5EF4-FFF2-40B4-BE49-F238E27FC236}">
                <a16:creationId xmlns:a16="http://schemas.microsoft.com/office/drawing/2014/main" id="{95FBCEE0-A1CB-CB40-8DAF-9DF49C589DBF}"/>
              </a:ext>
            </a:extLst>
          </p:cNvPr>
          <p:cNvCxnSpPr/>
          <p:nvPr/>
        </p:nvCxnSpPr>
        <p:spPr>
          <a:xfrm>
            <a:off x="1018651" y="3813628"/>
            <a:ext cx="10450286" cy="0"/>
          </a:xfrm>
          <a:prstGeom prst="straightConnector1">
            <a:avLst/>
          </a:prstGeom>
          <a:ln w="3810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4660C014-286E-BF49-856B-3E511D2F805F}"/>
              </a:ext>
            </a:extLst>
          </p:cNvPr>
          <p:cNvCxnSpPr/>
          <p:nvPr/>
        </p:nvCxnSpPr>
        <p:spPr>
          <a:xfrm>
            <a:off x="1018651" y="4900306"/>
            <a:ext cx="10450286" cy="0"/>
          </a:xfrm>
          <a:prstGeom prst="straightConnector1">
            <a:avLst/>
          </a:prstGeom>
          <a:ln w="3810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3F95EF1D-A57D-1740-B7D9-07BE5BBBF094}"/>
                  </a:ext>
                </a:extLst>
              </p:cNvPr>
              <p:cNvSpPr txBox="1"/>
              <p:nvPr/>
            </p:nvSpPr>
            <p:spPr>
              <a:xfrm>
                <a:off x="2913514" y="5202773"/>
                <a:ext cx="6361164" cy="492443"/>
              </a:xfrm>
              <a:prstGeom prst="rect">
                <a:avLst/>
              </a:prstGeom>
              <a:noFill/>
              <a:ln>
                <a:solidFill>
                  <a:schemeClr val="bg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3200" b="0" i="1" smtClean="0">
                              <a:solidFill>
                                <a:schemeClr val="bg1"/>
                              </a:solidFill>
                              <a:latin typeface="Cambria Math" panose="02040503050406030204" pitchFamily="18" charset="0"/>
                            </a:rPr>
                          </m:ctrlPr>
                        </m:sSubPr>
                        <m:e>
                          <m:r>
                            <a:rPr kumimoji="1" lang="en-US" altLang="zh-CN" sz="3200" b="0" i="1" smtClean="0">
                              <a:solidFill>
                                <a:schemeClr val="bg1"/>
                              </a:solidFill>
                              <a:latin typeface="Cambria Math" panose="02040503050406030204" pitchFamily="18" charset="0"/>
                            </a:rPr>
                            <m:t>𝑠</m:t>
                          </m:r>
                        </m:e>
                        <m:sub>
                          <m:r>
                            <a:rPr kumimoji="1" lang="en-US" altLang="zh-CN" sz="3200" b="0" i="1" smtClean="0">
                              <a:solidFill>
                                <a:schemeClr val="bg1"/>
                              </a:solidFill>
                              <a:latin typeface="Cambria Math" panose="02040503050406030204" pitchFamily="18" charset="0"/>
                            </a:rPr>
                            <m:t>1</m:t>
                          </m:r>
                        </m:sub>
                      </m:sSub>
                      <m:r>
                        <a:rPr kumimoji="1" lang="en-US" altLang="zh-CN" sz="3200" b="0" i="1" smtClean="0">
                          <a:solidFill>
                            <a:schemeClr val="bg1"/>
                          </a:solidFill>
                          <a:latin typeface="Cambria Math" panose="02040503050406030204" pitchFamily="18" charset="0"/>
                        </a:rPr>
                        <m:t>&gt;</m:t>
                      </m:r>
                      <m:sSub>
                        <m:sSubPr>
                          <m:ctrlPr>
                            <a:rPr kumimoji="1" lang="en-US" altLang="zh-CN" sz="3200" b="0" i="1" smtClean="0">
                              <a:solidFill>
                                <a:schemeClr val="bg1"/>
                              </a:solidFill>
                              <a:latin typeface="Cambria Math" panose="02040503050406030204" pitchFamily="18" charset="0"/>
                            </a:rPr>
                          </m:ctrlPr>
                        </m:sSubPr>
                        <m:e>
                          <m:r>
                            <a:rPr kumimoji="1" lang="en-US" altLang="zh-CN" sz="3200" b="0" i="1" smtClean="0">
                              <a:solidFill>
                                <a:schemeClr val="bg1"/>
                              </a:solidFill>
                              <a:latin typeface="Cambria Math" panose="02040503050406030204" pitchFamily="18" charset="0"/>
                            </a:rPr>
                            <m:t>𝑠</m:t>
                          </m:r>
                        </m:e>
                        <m:sub>
                          <m:r>
                            <a:rPr kumimoji="1" lang="en-US" altLang="zh-CN" sz="3200" b="0" i="1" smtClean="0">
                              <a:solidFill>
                                <a:schemeClr val="bg1"/>
                              </a:solidFill>
                              <a:latin typeface="Cambria Math" panose="02040503050406030204" pitchFamily="18" charset="0"/>
                            </a:rPr>
                            <m:t>2</m:t>
                          </m:r>
                        </m:sub>
                      </m:sSub>
                      <m:r>
                        <a:rPr kumimoji="1" lang="en-US" altLang="zh-CN" sz="3200" b="0" i="1" smtClean="0">
                          <a:solidFill>
                            <a:schemeClr val="bg1"/>
                          </a:solidFill>
                          <a:latin typeface="Cambria Math" panose="02040503050406030204" pitchFamily="18" charset="0"/>
                        </a:rPr>
                        <m:t>&gt;⋯&gt;</m:t>
                      </m:r>
                      <m:sSub>
                        <m:sSubPr>
                          <m:ctrlPr>
                            <a:rPr kumimoji="1" lang="en-US" altLang="zh-CN" sz="3200" b="0" i="1" smtClean="0">
                              <a:solidFill>
                                <a:schemeClr val="bg1"/>
                              </a:solidFill>
                              <a:latin typeface="Cambria Math" panose="02040503050406030204" pitchFamily="18" charset="0"/>
                            </a:rPr>
                          </m:ctrlPr>
                        </m:sSubPr>
                        <m:e>
                          <m:r>
                            <a:rPr kumimoji="1" lang="en-US" altLang="zh-CN" sz="3200" b="0" i="1" smtClean="0">
                              <a:solidFill>
                                <a:schemeClr val="bg1"/>
                              </a:solidFill>
                              <a:latin typeface="Cambria Math" panose="02040503050406030204" pitchFamily="18" charset="0"/>
                            </a:rPr>
                            <m:t>𝑠</m:t>
                          </m:r>
                        </m:e>
                        <m:sub>
                          <m:r>
                            <a:rPr kumimoji="1" lang="en-US" altLang="zh-CN" sz="3200" b="0" i="1" smtClean="0">
                              <a:solidFill>
                                <a:schemeClr val="bg1"/>
                              </a:solidFill>
                              <a:latin typeface="Cambria Math" panose="02040503050406030204" pitchFamily="18" charset="0"/>
                            </a:rPr>
                            <m:t>𝐶</m:t>
                          </m:r>
                        </m:sub>
                      </m:sSub>
                      <m:r>
                        <a:rPr kumimoji="1" lang="en-US" altLang="zh-CN" sz="3200" b="0" i="1" smtClean="0">
                          <a:solidFill>
                            <a:schemeClr val="bg1"/>
                          </a:solidFill>
                          <a:latin typeface="Cambria Math" panose="02040503050406030204" pitchFamily="18" charset="0"/>
                        </a:rPr>
                        <m:t>&gt;</m:t>
                      </m:r>
                      <m:sSub>
                        <m:sSubPr>
                          <m:ctrlPr>
                            <a:rPr kumimoji="1" lang="en-US" altLang="zh-CN" sz="3200" b="0" i="1" smtClean="0">
                              <a:solidFill>
                                <a:schemeClr val="bg1"/>
                              </a:solidFill>
                              <a:latin typeface="Cambria Math" panose="02040503050406030204" pitchFamily="18" charset="0"/>
                            </a:rPr>
                          </m:ctrlPr>
                        </m:sSubPr>
                        <m:e>
                          <m:r>
                            <a:rPr kumimoji="1" lang="en-US" altLang="zh-CN" sz="3200" b="0" i="1" smtClean="0">
                              <a:solidFill>
                                <a:schemeClr val="bg1"/>
                              </a:solidFill>
                              <a:latin typeface="Cambria Math" panose="02040503050406030204" pitchFamily="18" charset="0"/>
                            </a:rPr>
                            <m:t>𝑠</m:t>
                          </m:r>
                        </m:e>
                        <m:sub>
                          <m:r>
                            <a:rPr kumimoji="1" lang="en-US" altLang="zh-CN" sz="3200" b="0" i="1" smtClean="0">
                              <a:solidFill>
                                <a:schemeClr val="bg1"/>
                              </a:solidFill>
                              <a:latin typeface="Cambria Math" panose="02040503050406030204" pitchFamily="18" charset="0"/>
                            </a:rPr>
                            <m:t>𝐶</m:t>
                          </m:r>
                          <m:r>
                            <a:rPr kumimoji="1" lang="en-US" altLang="zh-CN" sz="3200" b="0" i="1" smtClean="0">
                              <a:solidFill>
                                <a:schemeClr val="bg1"/>
                              </a:solidFill>
                              <a:latin typeface="Cambria Math" panose="02040503050406030204" pitchFamily="18" charset="0"/>
                            </a:rPr>
                            <m:t>+1</m:t>
                          </m:r>
                        </m:sub>
                      </m:sSub>
                      <m:r>
                        <a:rPr kumimoji="1" lang="en-US" altLang="zh-CN" sz="3200" b="0" i="1" smtClean="0">
                          <a:solidFill>
                            <a:schemeClr val="bg1"/>
                          </a:solidFill>
                          <a:latin typeface="Cambria Math" panose="02040503050406030204" pitchFamily="18" charset="0"/>
                        </a:rPr>
                        <m:t>&gt;⋯&gt;</m:t>
                      </m:r>
                      <m:sSub>
                        <m:sSubPr>
                          <m:ctrlPr>
                            <a:rPr kumimoji="1" lang="en-US" altLang="zh-CN" sz="3200" b="0" i="1" smtClean="0">
                              <a:solidFill>
                                <a:schemeClr val="bg1"/>
                              </a:solidFill>
                              <a:latin typeface="Cambria Math" panose="02040503050406030204" pitchFamily="18" charset="0"/>
                            </a:rPr>
                          </m:ctrlPr>
                        </m:sSubPr>
                        <m:e>
                          <m:r>
                            <a:rPr kumimoji="1" lang="en-US" altLang="zh-CN" sz="3200" b="0" i="1" smtClean="0">
                              <a:solidFill>
                                <a:schemeClr val="bg1"/>
                              </a:solidFill>
                              <a:latin typeface="Cambria Math" panose="02040503050406030204" pitchFamily="18" charset="0"/>
                            </a:rPr>
                            <m:t>𝑠</m:t>
                          </m:r>
                        </m:e>
                        <m:sub>
                          <m:r>
                            <a:rPr kumimoji="1" lang="en-US" altLang="zh-CN" sz="3200" b="0" i="1" smtClean="0">
                              <a:solidFill>
                                <a:schemeClr val="bg1"/>
                              </a:solidFill>
                              <a:latin typeface="Cambria Math" panose="02040503050406030204" pitchFamily="18" charset="0"/>
                            </a:rPr>
                            <m:t>𝑁</m:t>
                          </m:r>
                        </m:sub>
                      </m:sSub>
                    </m:oMath>
                  </m:oMathPara>
                </a14:m>
                <a:endParaRPr kumimoji="1" lang="en-US" altLang="zh-CN" sz="3200" b="0" dirty="0">
                  <a:solidFill>
                    <a:schemeClr val="bg1"/>
                  </a:solidFill>
                </a:endParaRPr>
              </a:p>
            </p:txBody>
          </p:sp>
        </mc:Choice>
        <mc:Fallback xmlns="">
          <p:sp>
            <p:nvSpPr>
              <p:cNvPr id="3" name="文本框 2">
                <a:extLst>
                  <a:ext uri="{FF2B5EF4-FFF2-40B4-BE49-F238E27FC236}">
                    <a16:creationId xmlns:a16="http://schemas.microsoft.com/office/drawing/2014/main" id="{3F95EF1D-A57D-1740-B7D9-07BE5BBBF094}"/>
                  </a:ext>
                </a:extLst>
              </p:cNvPr>
              <p:cNvSpPr txBox="1">
                <a:spLocks noRot="1" noChangeAspect="1" noMove="1" noResize="1" noEditPoints="1" noAdjustHandles="1" noChangeArrowheads="1" noChangeShapeType="1" noTextEdit="1"/>
              </p:cNvSpPr>
              <p:nvPr/>
            </p:nvSpPr>
            <p:spPr>
              <a:xfrm>
                <a:off x="2913514" y="5202773"/>
                <a:ext cx="6361164" cy="492443"/>
              </a:xfrm>
              <a:prstGeom prst="rect">
                <a:avLst/>
              </a:prstGeom>
              <a:blipFill>
                <a:blip r:embed="rId10"/>
                <a:stretch>
                  <a:fillRect b="-19512"/>
                </a:stretch>
              </a:blipFill>
              <a:ln>
                <a:solidFill>
                  <a:schemeClr val="bg1"/>
                </a:solidFill>
              </a:ln>
            </p:spPr>
            <p:txBody>
              <a:bodyPr/>
              <a:lstStyle/>
              <a:p>
                <a:r>
                  <a:rPr lang="zh-CN" altLang="en-US">
                    <a:noFill/>
                  </a:rPr>
                  <a:t> </a:t>
                </a:r>
              </a:p>
            </p:txBody>
          </p:sp>
        </mc:Fallback>
      </mc:AlternateContent>
      <p:cxnSp>
        <p:nvCxnSpPr>
          <p:cNvPr id="12" name="直线箭头连接符 11">
            <a:extLst>
              <a:ext uri="{FF2B5EF4-FFF2-40B4-BE49-F238E27FC236}">
                <a16:creationId xmlns:a16="http://schemas.microsoft.com/office/drawing/2014/main" id="{4693E14B-9B94-694A-BAB1-E00651AA5B8B}"/>
              </a:ext>
            </a:extLst>
          </p:cNvPr>
          <p:cNvCxnSpPr/>
          <p:nvPr/>
        </p:nvCxnSpPr>
        <p:spPr>
          <a:xfrm flipV="1">
            <a:off x="6303428" y="5844209"/>
            <a:ext cx="0" cy="61622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380E11E2-68A3-1B42-8FC7-8E3E5129DB4C}"/>
                  </a:ext>
                </a:extLst>
              </p:cNvPr>
              <p:cNvSpPr/>
              <p:nvPr/>
            </p:nvSpPr>
            <p:spPr>
              <a:xfrm>
                <a:off x="5898732" y="6146769"/>
                <a:ext cx="47615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800" i="1">
                          <a:solidFill>
                            <a:schemeClr val="bg1"/>
                          </a:solidFill>
                          <a:latin typeface="Cambria Math" panose="02040503050406030204" pitchFamily="18" charset="0"/>
                        </a:rPr>
                        <m:t>𝜆</m:t>
                      </m:r>
                    </m:oMath>
                  </m:oMathPara>
                </a14:m>
                <a:endParaRPr lang="zh-CN" altLang="en-US" dirty="0"/>
              </a:p>
            </p:txBody>
          </p:sp>
        </mc:Choice>
        <mc:Fallback xmlns="">
          <p:sp>
            <p:nvSpPr>
              <p:cNvPr id="15" name="矩形 14">
                <a:extLst>
                  <a:ext uri="{FF2B5EF4-FFF2-40B4-BE49-F238E27FC236}">
                    <a16:creationId xmlns:a16="http://schemas.microsoft.com/office/drawing/2014/main" id="{380E11E2-68A3-1B42-8FC7-8E3E5129DB4C}"/>
                  </a:ext>
                </a:extLst>
              </p:cNvPr>
              <p:cNvSpPr>
                <a:spLocks noRot="1" noChangeAspect="1" noMove="1" noResize="1" noEditPoints="1" noAdjustHandles="1" noChangeArrowheads="1" noChangeShapeType="1" noTextEdit="1"/>
              </p:cNvSpPr>
              <p:nvPr/>
            </p:nvSpPr>
            <p:spPr>
              <a:xfrm>
                <a:off x="5898732" y="6146769"/>
                <a:ext cx="476156" cy="523220"/>
              </a:xfrm>
              <a:prstGeom prst="rect">
                <a:avLst/>
              </a:prstGeom>
              <a:blipFill>
                <a:blip r:embed="rId11"/>
                <a:stretch>
                  <a:fillRect/>
                </a:stretch>
              </a:blipFill>
            </p:spPr>
            <p:txBody>
              <a:bodyPr/>
              <a:lstStyle/>
              <a:p>
                <a:r>
                  <a:rPr lang="zh-CN" altLang="en-US">
                    <a:noFill/>
                  </a:rPr>
                  <a:t> </a:t>
                </a:r>
              </a:p>
            </p:txBody>
          </p:sp>
        </mc:Fallback>
      </mc:AlternateContent>
      <p:sp>
        <p:nvSpPr>
          <p:cNvPr id="19" name="左大括号 18">
            <a:extLst>
              <a:ext uri="{FF2B5EF4-FFF2-40B4-BE49-F238E27FC236}">
                <a16:creationId xmlns:a16="http://schemas.microsoft.com/office/drawing/2014/main" id="{FDE89C18-9112-C04A-9EEA-6CDC1FDF75CA}"/>
              </a:ext>
            </a:extLst>
          </p:cNvPr>
          <p:cNvSpPr/>
          <p:nvPr/>
        </p:nvSpPr>
        <p:spPr>
          <a:xfrm rot="16200000">
            <a:off x="7756125" y="4515366"/>
            <a:ext cx="226419" cy="2738213"/>
          </a:xfrm>
          <a:prstGeom prst="leftBrace">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1E7780A7-7A24-F542-B960-4CDCA525FE7B}"/>
              </a:ext>
            </a:extLst>
          </p:cNvPr>
          <p:cNvSpPr txBox="1"/>
          <p:nvPr/>
        </p:nvSpPr>
        <p:spPr>
          <a:xfrm>
            <a:off x="7031967" y="6146769"/>
            <a:ext cx="2286000" cy="400110"/>
          </a:xfrm>
          <a:prstGeom prst="rect">
            <a:avLst/>
          </a:prstGeom>
          <a:noFill/>
        </p:spPr>
        <p:txBody>
          <a:bodyPr wrap="square" rtlCol="0">
            <a:spAutoFit/>
          </a:bodyPr>
          <a:lstStyle/>
          <a:p>
            <a:r>
              <a:rPr kumimoji="1" lang="zh-CN" altLang="en-US" sz="2000" dirty="0">
                <a:solidFill>
                  <a:schemeClr val="bg1"/>
                </a:solidFill>
              </a:rPr>
              <a:t>占比：</a:t>
            </a:r>
            <a:r>
              <a:rPr kumimoji="1" lang="en-US" altLang="zh-CN" sz="2000" dirty="0">
                <a:solidFill>
                  <a:schemeClr val="bg1"/>
                </a:solidFill>
              </a:rPr>
              <a:t>drop</a:t>
            </a:r>
            <a:r>
              <a:rPr kumimoji="1" lang="zh-CN" altLang="en-US" sz="2000" dirty="0">
                <a:solidFill>
                  <a:schemeClr val="bg1"/>
                </a:solidFill>
              </a:rPr>
              <a:t> </a:t>
            </a:r>
            <a:r>
              <a:rPr kumimoji="1" lang="en-US" altLang="zh-CN" sz="2000" dirty="0">
                <a:solidFill>
                  <a:schemeClr val="bg1"/>
                </a:solidFill>
              </a:rPr>
              <a:t>ratio</a:t>
            </a:r>
            <a:endParaRPr kumimoji="1" lang="zh-CN" altLang="en-US" sz="2000" dirty="0">
              <a:solidFill>
                <a:schemeClr val="bg1"/>
              </a:solidFill>
            </a:endParaRPr>
          </a:p>
        </p:txBody>
      </p:sp>
    </p:spTree>
    <p:custDataLst>
      <p:tags r:id="rId1"/>
    </p:custDataLst>
    <p:extLst>
      <p:ext uri="{BB962C8B-B14F-4D97-AF65-F5344CB8AC3E}">
        <p14:creationId xmlns:p14="http://schemas.microsoft.com/office/powerpoint/2010/main" val="3593713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6x9-内页"/>
          <p:cNvPicPr>
            <a:picLocks noChangeAspect="1"/>
          </p:cNvPicPr>
          <p:nvPr/>
        </p:nvPicPr>
        <p:blipFill>
          <a:blip r:embed="rId4"/>
          <a:stretch>
            <a:fillRect/>
          </a:stretch>
        </p:blipFill>
        <p:spPr>
          <a:xfrm>
            <a:off x="-1269" y="0"/>
            <a:ext cx="12190730" cy="6858000"/>
          </a:xfrm>
          <a:prstGeom prst="rect">
            <a:avLst/>
          </a:prstGeom>
        </p:spPr>
      </p:pic>
      <p:sp>
        <p:nvSpPr>
          <p:cNvPr id="6" name="流程图: 手动操作 5"/>
          <p:cNvSpPr/>
          <p:nvPr/>
        </p:nvSpPr>
        <p:spPr>
          <a:xfrm rot="16200000">
            <a:off x="-394970" y="1925320"/>
            <a:ext cx="978535" cy="189230"/>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390531" y="904689"/>
            <a:ext cx="5703564" cy="1200329"/>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Online decision using DCAF</a:t>
            </a:r>
            <a:r>
              <a:rPr lang="zh-CN" altLang="en-US" sz="7200" b="1" dirty="0">
                <a:solidFill>
                  <a:schemeClr val="bg2">
                    <a:lumMod val="50000"/>
                  </a:schemeClr>
                </a:solidFill>
                <a:latin typeface="微软雅黑" panose="020B0503020204020204" pitchFamily="34" charset="-122"/>
                <a:ea typeface="微软雅黑" panose="020B0503020204020204" pitchFamily="34" charset="-122"/>
              </a:rPr>
              <a:t> </a:t>
            </a:r>
            <a:endParaRPr lang="en-US" altLang="zh-CN" sz="7200" dirty="0">
              <a:solidFill>
                <a:schemeClr val="bg2">
                  <a:lumMod val="50000"/>
                </a:schemeClr>
              </a:solidFill>
              <a:latin typeface="微软雅黑" panose="020B0503020204020204" pitchFamily="34" charset="-122"/>
              <a:ea typeface="微软雅黑" panose="020B0503020204020204" pitchFamily="34" charset="-122"/>
            </a:endParaRPr>
          </a:p>
        </p:txBody>
      </p:sp>
      <p:cxnSp>
        <p:nvCxnSpPr>
          <p:cNvPr id="3" name="直线连接符 2">
            <a:extLst>
              <a:ext uri="{FF2B5EF4-FFF2-40B4-BE49-F238E27FC236}">
                <a16:creationId xmlns:a16="http://schemas.microsoft.com/office/drawing/2014/main" id="{8687E4D3-5965-6B45-B35E-D68D32EB3C71}"/>
              </a:ext>
            </a:extLst>
          </p:cNvPr>
          <p:cNvCxnSpPr/>
          <p:nvPr/>
        </p:nvCxnSpPr>
        <p:spPr>
          <a:xfrm>
            <a:off x="808210" y="4884396"/>
            <a:ext cx="10464800" cy="0"/>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A9E3F18F-6565-D840-BF7C-D39C4123D676}"/>
              </a:ext>
            </a:extLst>
          </p:cNvPr>
          <p:cNvSpPr txBox="1"/>
          <p:nvPr/>
        </p:nvSpPr>
        <p:spPr>
          <a:xfrm>
            <a:off x="699353" y="2848709"/>
            <a:ext cx="1583961" cy="369332"/>
          </a:xfrm>
          <a:prstGeom prst="rect">
            <a:avLst/>
          </a:prstGeom>
          <a:noFill/>
        </p:spPr>
        <p:txBody>
          <a:bodyPr wrap="square" rtlCol="0">
            <a:spAutoFit/>
          </a:bodyPr>
          <a:lstStyle/>
          <a:p>
            <a:r>
              <a:rPr kumimoji="1" lang="zh-CN" altLang="en-US" dirty="0">
                <a:solidFill>
                  <a:schemeClr val="bg1"/>
                </a:solidFill>
              </a:rPr>
              <a:t>在线决策</a:t>
            </a:r>
          </a:p>
        </p:txBody>
      </p:sp>
      <p:pic>
        <p:nvPicPr>
          <p:cNvPr id="15" name="图形 14" descr="Internet">
            <a:extLst>
              <a:ext uri="{FF2B5EF4-FFF2-40B4-BE49-F238E27FC236}">
                <a16:creationId xmlns:a16="http://schemas.microsoft.com/office/drawing/2014/main" id="{65AD8243-25A8-B74D-9560-D8662988D8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79271" y="2391509"/>
            <a:ext cx="914400" cy="914400"/>
          </a:xfrm>
          <a:prstGeom prst="rect">
            <a:avLst/>
          </a:prstGeom>
        </p:spPr>
      </p:pic>
      <p:sp>
        <p:nvSpPr>
          <p:cNvPr id="22" name="文本框 21">
            <a:extLst>
              <a:ext uri="{FF2B5EF4-FFF2-40B4-BE49-F238E27FC236}">
                <a16:creationId xmlns:a16="http://schemas.microsoft.com/office/drawing/2014/main" id="{2FB9F96F-2BAD-5548-9C8D-A27588E3BBF3}"/>
              </a:ext>
            </a:extLst>
          </p:cNvPr>
          <p:cNvSpPr txBox="1"/>
          <p:nvPr/>
        </p:nvSpPr>
        <p:spPr>
          <a:xfrm>
            <a:off x="2711673" y="3244003"/>
            <a:ext cx="649595" cy="369332"/>
          </a:xfrm>
          <a:prstGeom prst="rect">
            <a:avLst/>
          </a:prstGeom>
          <a:noFill/>
        </p:spPr>
        <p:txBody>
          <a:bodyPr wrap="square" rtlCol="0">
            <a:spAutoFit/>
          </a:bodyPr>
          <a:lstStyle/>
          <a:p>
            <a:r>
              <a:rPr kumimoji="1" lang="zh-CN" altLang="en-US" dirty="0">
                <a:solidFill>
                  <a:schemeClr val="bg1"/>
                </a:solidFill>
              </a:rPr>
              <a:t>请求</a:t>
            </a:r>
          </a:p>
        </p:txBody>
      </p:sp>
      <p:cxnSp>
        <p:nvCxnSpPr>
          <p:cNvPr id="19" name="直线箭头连接符 18">
            <a:extLst>
              <a:ext uri="{FF2B5EF4-FFF2-40B4-BE49-F238E27FC236}">
                <a16:creationId xmlns:a16="http://schemas.microsoft.com/office/drawing/2014/main" id="{6CCEC63F-AA0E-B24E-B12D-66FA231CB37F}"/>
              </a:ext>
            </a:extLst>
          </p:cNvPr>
          <p:cNvCxnSpPr>
            <a:cxnSpLocks/>
          </p:cNvCxnSpPr>
          <p:nvPr/>
        </p:nvCxnSpPr>
        <p:spPr>
          <a:xfrm>
            <a:off x="3646028" y="2848709"/>
            <a:ext cx="717741"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883ABA81-D8E2-BC43-835B-9E5719F3C12A}"/>
                  </a:ext>
                </a:extLst>
              </p:cNvPr>
              <p:cNvSpPr txBox="1"/>
              <p:nvPr/>
            </p:nvSpPr>
            <p:spPr>
              <a:xfrm>
                <a:off x="699353" y="5842352"/>
                <a:ext cx="1315113" cy="370294"/>
              </a:xfrm>
              <a:prstGeom prst="rect">
                <a:avLst/>
              </a:prstGeom>
              <a:noFill/>
            </p:spPr>
            <p:txBody>
              <a:bodyPr wrap="square" rtlCol="0">
                <a:spAutoFit/>
              </a:bodyPr>
              <a:lstStyle/>
              <a:p>
                <a:r>
                  <a:rPr kumimoji="1" lang="zh-CN" altLang="en-US" dirty="0">
                    <a:solidFill>
                      <a:schemeClr val="bg1"/>
                    </a:solidFill>
                  </a:rPr>
                  <a:t>离线</a:t>
                </a:r>
                <a14:m>
                  <m:oMath xmlns:m="http://schemas.openxmlformats.org/officeDocument/2006/math">
                    <m:r>
                      <a:rPr kumimoji="1" lang="en-US" altLang="zh-CN" i="1">
                        <a:solidFill>
                          <a:schemeClr val="bg1"/>
                        </a:solidFill>
                        <a:latin typeface="Cambria Math" panose="02040503050406030204" pitchFamily="18" charset="0"/>
                      </a:rPr>
                      <m:t>𝜆</m:t>
                    </m:r>
                    <m:r>
                      <a:rPr kumimoji="1" lang="zh-CN" altLang="en-US" i="1" smtClean="0">
                        <a:solidFill>
                          <a:schemeClr val="bg1"/>
                        </a:solidFill>
                        <a:latin typeface="Cambria Math" panose="02040503050406030204" pitchFamily="18" charset="0"/>
                      </a:rPr>
                      <m:t>计算</m:t>
                    </m:r>
                  </m:oMath>
                </a14:m>
                <a:endParaRPr kumimoji="1" lang="zh-CN" altLang="en-US" dirty="0">
                  <a:solidFill>
                    <a:schemeClr val="bg1"/>
                  </a:solidFill>
                </a:endParaRPr>
              </a:p>
            </p:txBody>
          </p:sp>
        </mc:Choice>
        <mc:Fallback xmlns="">
          <p:sp>
            <p:nvSpPr>
              <p:cNvPr id="25" name="文本框 24">
                <a:extLst>
                  <a:ext uri="{FF2B5EF4-FFF2-40B4-BE49-F238E27FC236}">
                    <a16:creationId xmlns:a16="http://schemas.microsoft.com/office/drawing/2014/main" id="{883ABA81-D8E2-BC43-835B-9E5719F3C12A}"/>
                  </a:ext>
                </a:extLst>
              </p:cNvPr>
              <p:cNvSpPr txBox="1">
                <a:spLocks noRot="1" noChangeAspect="1" noMove="1" noResize="1" noEditPoints="1" noAdjustHandles="1" noChangeArrowheads="1" noChangeShapeType="1" noTextEdit="1"/>
              </p:cNvSpPr>
              <p:nvPr/>
            </p:nvSpPr>
            <p:spPr>
              <a:xfrm>
                <a:off x="699353" y="5842352"/>
                <a:ext cx="1315113" cy="370294"/>
              </a:xfrm>
              <a:prstGeom prst="rect">
                <a:avLst/>
              </a:prstGeom>
              <a:blipFill>
                <a:blip r:embed="rId7"/>
                <a:stretch>
                  <a:fillRect l="-4808" t="-6452" b="-19355"/>
                </a:stretch>
              </a:blipFill>
            </p:spPr>
            <p:txBody>
              <a:bodyPr/>
              <a:lstStyle/>
              <a:p>
                <a:r>
                  <a:rPr lang="zh-CN" altLang="en-US">
                    <a:noFill/>
                  </a:rPr>
                  <a:t> </a:t>
                </a:r>
              </a:p>
            </p:txBody>
          </p:sp>
        </mc:Fallback>
      </mc:AlternateContent>
      <p:pic>
        <p:nvPicPr>
          <p:cNvPr id="27" name="图片 26">
            <a:extLst>
              <a:ext uri="{FF2B5EF4-FFF2-40B4-BE49-F238E27FC236}">
                <a16:creationId xmlns:a16="http://schemas.microsoft.com/office/drawing/2014/main" id="{37F7457B-CDB0-D642-A543-1DBC8356D6D6}"/>
              </a:ext>
            </a:extLst>
          </p:cNvPr>
          <p:cNvPicPr>
            <a:picLocks noChangeAspect="1"/>
          </p:cNvPicPr>
          <p:nvPr/>
        </p:nvPicPr>
        <p:blipFill rotWithShape="1">
          <a:blip r:embed="rId8">
            <a:extLst>
              <a:ext uri="{28A0092B-C50C-407E-A947-70E740481C1C}">
                <a14:useLocalDpi xmlns:a14="http://schemas.microsoft.com/office/drawing/2010/main" val="0"/>
              </a:ext>
            </a:extLst>
          </a:blip>
          <a:srcRect l="10142" t="14377" r="7153" b="13149"/>
          <a:stretch/>
        </p:blipFill>
        <p:spPr>
          <a:xfrm>
            <a:off x="4727158" y="2604457"/>
            <a:ext cx="2475812" cy="537476"/>
          </a:xfrm>
          <a:prstGeom prst="roundRect">
            <a:avLst/>
          </a:prstGeom>
        </p:spPr>
      </p:pic>
      <p:sp>
        <p:nvSpPr>
          <p:cNvPr id="28" name="圆角矩形 27">
            <a:extLst>
              <a:ext uri="{FF2B5EF4-FFF2-40B4-BE49-F238E27FC236}">
                <a16:creationId xmlns:a16="http://schemas.microsoft.com/office/drawing/2014/main" id="{31F77500-C6CF-B146-A07C-6E2717AA3982}"/>
              </a:ext>
            </a:extLst>
          </p:cNvPr>
          <p:cNvSpPr/>
          <p:nvPr/>
        </p:nvSpPr>
        <p:spPr>
          <a:xfrm>
            <a:off x="4676683" y="3714914"/>
            <a:ext cx="2576759" cy="5607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流量价值预估</a:t>
            </a:r>
          </a:p>
        </p:txBody>
      </p:sp>
      <p:cxnSp>
        <p:nvCxnSpPr>
          <p:cNvPr id="31" name="直线箭头连接符 30">
            <a:extLst>
              <a:ext uri="{FF2B5EF4-FFF2-40B4-BE49-F238E27FC236}">
                <a16:creationId xmlns:a16="http://schemas.microsoft.com/office/drawing/2014/main" id="{F1B746D5-D4E7-4045-B004-2A3C5B8B5A26}"/>
              </a:ext>
            </a:extLst>
          </p:cNvPr>
          <p:cNvCxnSpPr>
            <a:cxnSpLocks/>
          </p:cNvCxnSpPr>
          <p:nvPr/>
        </p:nvCxnSpPr>
        <p:spPr>
          <a:xfrm flipV="1">
            <a:off x="5963226" y="3205949"/>
            <a:ext cx="0" cy="44544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128D6EA7-E89F-1941-B9D7-A301EDB8064E}"/>
              </a:ext>
            </a:extLst>
          </p:cNvPr>
          <p:cNvCxnSpPr>
            <a:cxnSpLocks/>
          </p:cNvCxnSpPr>
          <p:nvPr/>
        </p:nvCxnSpPr>
        <p:spPr>
          <a:xfrm>
            <a:off x="7371622" y="2848709"/>
            <a:ext cx="717741"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5" name="椭圆 34">
            <a:extLst>
              <a:ext uri="{FF2B5EF4-FFF2-40B4-BE49-F238E27FC236}">
                <a16:creationId xmlns:a16="http://schemas.microsoft.com/office/drawing/2014/main" id="{5024AA88-1B77-0742-8228-80D566115E2F}"/>
              </a:ext>
            </a:extLst>
          </p:cNvPr>
          <p:cNvSpPr/>
          <p:nvPr/>
        </p:nvSpPr>
        <p:spPr>
          <a:xfrm>
            <a:off x="8373072" y="2171909"/>
            <a:ext cx="1132685" cy="113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最优决策</a:t>
            </a:r>
          </a:p>
        </p:txBody>
      </p:sp>
      <p:sp>
        <p:nvSpPr>
          <p:cNvPr id="36" name="矩形 35">
            <a:extLst>
              <a:ext uri="{FF2B5EF4-FFF2-40B4-BE49-F238E27FC236}">
                <a16:creationId xmlns:a16="http://schemas.microsoft.com/office/drawing/2014/main" id="{FAF1E851-FBBE-0C4C-A4E4-0B939CD869AB}"/>
              </a:ext>
            </a:extLst>
          </p:cNvPr>
          <p:cNvSpPr/>
          <p:nvPr/>
        </p:nvSpPr>
        <p:spPr>
          <a:xfrm>
            <a:off x="2478699" y="2058123"/>
            <a:ext cx="7230793" cy="2453591"/>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pic>
        <p:nvPicPr>
          <p:cNvPr id="38" name="图形 37" descr="数据库">
            <a:extLst>
              <a:ext uri="{FF2B5EF4-FFF2-40B4-BE49-F238E27FC236}">
                <a16:creationId xmlns:a16="http://schemas.microsoft.com/office/drawing/2014/main" id="{42B962A9-4B0B-2C44-9201-B506913A04D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82298" y="5409052"/>
            <a:ext cx="914400" cy="914400"/>
          </a:xfrm>
          <a:prstGeom prst="rect">
            <a:avLst/>
          </a:prstGeom>
        </p:spPr>
      </p:pic>
      <p:sp>
        <p:nvSpPr>
          <p:cNvPr id="39" name="文本框 38">
            <a:extLst>
              <a:ext uri="{FF2B5EF4-FFF2-40B4-BE49-F238E27FC236}">
                <a16:creationId xmlns:a16="http://schemas.microsoft.com/office/drawing/2014/main" id="{7683D8B3-B165-CC42-883A-092E33C179E6}"/>
              </a:ext>
            </a:extLst>
          </p:cNvPr>
          <p:cNvSpPr txBox="1"/>
          <p:nvPr/>
        </p:nvSpPr>
        <p:spPr>
          <a:xfrm>
            <a:off x="3047069" y="6442394"/>
            <a:ext cx="1315113" cy="370294"/>
          </a:xfrm>
          <a:prstGeom prst="rect">
            <a:avLst/>
          </a:prstGeom>
          <a:noFill/>
        </p:spPr>
        <p:txBody>
          <a:bodyPr wrap="square" rtlCol="0">
            <a:spAutoFit/>
          </a:bodyPr>
          <a:lstStyle/>
          <a:p>
            <a:r>
              <a:rPr kumimoji="1" lang="zh-CN" altLang="en-US" dirty="0">
                <a:solidFill>
                  <a:schemeClr val="bg1"/>
                </a:solidFill>
              </a:rPr>
              <a:t>历史数据</a:t>
            </a:r>
          </a:p>
        </p:txBody>
      </p:sp>
      <p:cxnSp>
        <p:nvCxnSpPr>
          <p:cNvPr id="43" name="直线箭头连接符 42">
            <a:extLst>
              <a:ext uri="{FF2B5EF4-FFF2-40B4-BE49-F238E27FC236}">
                <a16:creationId xmlns:a16="http://schemas.microsoft.com/office/drawing/2014/main" id="{471B9FD0-512D-CE43-A6DF-9083D83BD9F7}"/>
              </a:ext>
            </a:extLst>
          </p:cNvPr>
          <p:cNvCxnSpPr/>
          <p:nvPr/>
        </p:nvCxnSpPr>
        <p:spPr>
          <a:xfrm>
            <a:off x="5971024" y="4511714"/>
            <a:ext cx="0" cy="852494"/>
          </a:xfrm>
          <a:prstGeom prst="straightConnector1">
            <a:avLst/>
          </a:prstGeom>
          <a:ln w="3810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4" name="直线箭头连接符 43">
            <a:extLst>
              <a:ext uri="{FF2B5EF4-FFF2-40B4-BE49-F238E27FC236}">
                <a16:creationId xmlns:a16="http://schemas.microsoft.com/office/drawing/2014/main" id="{F0C83065-AFBC-2A41-8065-F9D759AC43AA}"/>
              </a:ext>
            </a:extLst>
          </p:cNvPr>
          <p:cNvCxnSpPr>
            <a:cxnSpLocks/>
          </p:cNvCxnSpPr>
          <p:nvPr/>
        </p:nvCxnSpPr>
        <p:spPr>
          <a:xfrm>
            <a:off x="4317812" y="5842352"/>
            <a:ext cx="717741"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D2902638-2E16-8545-9A2A-B6473BBF687F}"/>
                  </a:ext>
                </a:extLst>
              </p:cNvPr>
              <p:cNvSpPr/>
              <p:nvPr/>
            </p:nvSpPr>
            <p:spPr>
              <a:xfrm>
                <a:off x="5141156" y="5534608"/>
                <a:ext cx="1798908" cy="6154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排序寻找</a:t>
                </a:r>
                <a14:m>
                  <m:oMath xmlns:m="http://schemas.openxmlformats.org/officeDocument/2006/math">
                    <m:r>
                      <a:rPr kumimoji="1" lang="en-US" altLang="zh-CN" i="1">
                        <a:solidFill>
                          <a:schemeClr val="bg1"/>
                        </a:solidFill>
                        <a:latin typeface="Cambria Math" panose="02040503050406030204" pitchFamily="18" charset="0"/>
                      </a:rPr>
                      <m:t>𝜆</m:t>
                    </m:r>
                  </m:oMath>
                </a14:m>
                <a:endParaRPr kumimoji="1" lang="zh-CN" altLang="en-US" dirty="0"/>
              </a:p>
            </p:txBody>
          </p:sp>
        </mc:Choice>
        <mc:Fallback xmlns="">
          <p:sp>
            <p:nvSpPr>
              <p:cNvPr id="45" name="矩形 44">
                <a:extLst>
                  <a:ext uri="{FF2B5EF4-FFF2-40B4-BE49-F238E27FC236}">
                    <a16:creationId xmlns:a16="http://schemas.microsoft.com/office/drawing/2014/main" id="{D2902638-2E16-8545-9A2A-B6473BBF687F}"/>
                  </a:ext>
                </a:extLst>
              </p:cNvPr>
              <p:cNvSpPr>
                <a:spLocks noRot="1" noChangeAspect="1" noMove="1" noResize="1" noEditPoints="1" noAdjustHandles="1" noChangeArrowheads="1" noChangeShapeType="1" noTextEdit="1"/>
              </p:cNvSpPr>
              <p:nvPr/>
            </p:nvSpPr>
            <p:spPr>
              <a:xfrm>
                <a:off x="5141156" y="5534608"/>
                <a:ext cx="1798908" cy="615487"/>
              </a:xfrm>
              <a:prstGeom prst="rect">
                <a:avLst/>
              </a:prstGeom>
              <a:blipFill>
                <a:blip r:embed="rId11"/>
                <a:stretch>
                  <a:fillRect/>
                </a:stretch>
              </a:blipFill>
            </p:spPr>
            <p:txBody>
              <a:bodyPr/>
              <a:lstStyle/>
              <a:p>
                <a:r>
                  <a:rPr lang="zh-CN" altLang="en-US">
                    <a:noFill/>
                  </a:rPr>
                  <a:t> </a:t>
                </a:r>
              </a:p>
            </p:txBody>
          </p:sp>
        </mc:Fallback>
      </mc:AlternateContent>
      <p:cxnSp>
        <p:nvCxnSpPr>
          <p:cNvPr id="56" name="肘形连接符 55">
            <a:extLst>
              <a:ext uri="{FF2B5EF4-FFF2-40B4-BE49-F238E27FC236}">
                <a16:creationId xmlns:a16="http://schemas.microsoft.com/office/drawing/2014/main" id="{70B1A86A-1384-9844-8F64-95893CC267EA}"/>
              </a:ext>
            </a:extLst>
          </p:cNvPr>
          <p:cNvCxnSpPr>
            <a:cxnSpLocks/>
            <a:stCxn id="45" idx="3"/>
          </p:cNvCxnSpPr>
          <p:nvPr/>
        </p:nvCxnSpPr>
        <p:spPr>
          <a:xfrm flipV="1">
            <a:off x="6940064" y="4571274"/>
            <a:ext cx="862014" cy="1271078"/>
          </a:xfrm>
          <a:prstGeom prst="bentConnector2">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333746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6x9-内页"/>
          <p:cNvPicPr>
            <a:picLocks noChangeAspect="1"/>
          </p:cNvPicPr>
          <p:nvPr/>
        </p:nvPicPr>
        <p:blipFill>
          <a:blip r:embed="rId4"/>
          <a:stretch>
            <a:fillRect/>
          </a:stretch>
        </p:blipFill>
        <p:spPr>
          <a:xfrm>
            <a:off x="1270" y="0"/>
            <a:ext cx="12190730" cy="6858000"/>
          </a:xfrm>
          <a:prstGeom prst="rect">
            <a:avLst/>
          </a:prstGeom>
        </p:spPr>
      </p:pic>
      <p:sp>
        <p:nvSpPr>
          <p:cNvPr id="6" name="流程图: 手动操作 5"/>
          <p:cNvSpPr/>
          <p:nvPr/>
        </p:nvSpPr>
        <p:spPr>
          <a:xfrm rot="16200000">
            <a:off x="-394970" y="1925320"/>
            <a:ext cx="978535" cy="189230"/>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344175E2-21D1-A949-9B77-1AD12C2D93B8}"/>
              </a:ext>
            </a:extLst>
          </p:cNvPr>
          <p:cNvGrpSpPr/>
          <p:nvPr/>
        </p:nvGrpSpPr>
        <p:grpSpPr>
          <a:xfrm>
            <a:off x="700182" y="2454291"/>
            <a:ext cx="10791635" cy="3862939"/>
            <a:chOff x="6113811" y="4491214"/>
            <a:chExt cx="5502601" cy="1321341"/>
          </a:xfrm>
        </p:grpSpPr>
        <p:pic>
          <p:nvPicPr>
            <p:cNvPr id="13" name="图片 12">
              <a:extLst>
                <a:ext uri="{FF2B5EF4-FFF2-40B4-BE49-F238E27FC236}">
                  <a16:creationId xmlns:a16="http://schemas.microsoft.com/office/drawing/2014/main" id="{4757D946-BB47-C540-A10C-1C5244A7BEFE}"/>
                </a:ext>
              </a:extLst>
            </p:cNvPr>
            <p:cNvPicPr>
              <a:picLocks/>
            </p:cNvPicPr>
            <p:nvPr/>
          </p:nvPicPr>
          <p:blipFill>
            <a:blip r:embed="rId5"/>
            <a:stretch>
              <a:fillRect/>
            </a:stretch>
          </p:blipFill>
          <p:spPr>
            <a:xfrm>
              <a:off x="6113811" y="4491214"/>
              <a:ext cx="2846569" cy="1321341"/>
            </a:xfrm>
            <a:prstGeom prst="rect">
              <a:avLst/>
            </a:prstGeom>
          </p:spPr>
        </p:pic>
        <p:pic>
          <p:nvPicPr>
            <p:cNvPr id="14" name="图片 13">
              <a:extLst>
                <a:ext uri="{FF2B5EF4-FFF2-40B4-BE49-F238E27FC236}">
                  <a16:creationId xmlns:a16="http://schemas.microsoft.com/office/drawing/2014/main" id="{97B0707E-40C0-5946-B5A3-50306E723416}"/>
                </a:ext>
              </a:extLst>
            </p:cNvPr>
            <p:cNvPicPr>
              <a:picLocks/>
            </p:cNvPicPr>
            <p:nvPr/>
          </p:nvPicPr>
          <p:blipFill>
            <a:blip r:embed="rId6"/>
            <a:stretch>
              <a:fillRect/>
            </a:stretch>
          </p:blipFill>
          <p:spPr>
            <a:xfrm>
              <a:off x="8960380" y="4491214"/>
              <a:ext cx="2656032" cy="1321341"/>
            </a:xfrm>
            <a:prstGeom prst="rect">
              <a:avLst/>
            </a:prstGeom>
          </p:spPr>
        </p:pic>
      </p:grpSp>
      <p:sp>
        <p:nvSpPr>
          <p:cNvPr id="46" name="文本框 45">
            <a:extLst>
              <a:ext uri="{FF2B5EF4-FFF2-40B4-BE49-F238E27FC236}">
                <a16:creationId xmlns:a16="http://schemas.microsoft.com/office/drawing/2014/main" id="{FBF60874-6EE2-F04A-9633-DC401F1838F3}"/>
              </a:ext>
            </a:extLst>
          </p:cNvPr>
          <p:cNvSpPr txBox="1"/>
          <p:nvPr/>
        </p:nvSpPr>
        <p:spPr>
          <a:xfrm>
            <a:off x="1934515" y="1939899"/>
            <a:ext cx="3113989"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Dropped</a:t>
            </a:r>
            <a:r>
              <a:rPr lang="zh-CN" altLang="en-US" b="1"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score</a:t>
            </a:r>
            <a:r>
              <a:rPr lang="zh-CN" altLang="en-US" b="1"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ratio</a:t>
            </a:r>
          </a:p>
        </p:txBody>
      </p:sp>
      <p:sp>
        <p:nvSpPr>
          <p:cNvPr id="47" name="文本框 46">
            <a:extLst>
              <a:ext uri="{FF2B5EF4-FFF2-40B4-BE49-F238E27FC236}">
                <a16:creationId xmlns:a16="http://schemas.microsoft.com/office/drawing/2014/main" id="{4A6251E6-BB42-C74D-B004-6AF866C56543}"/>
              </a:ext>
            </a:extLst>
          </p:cNvPr>
          <p:cNvSpPr txBox="1"/>
          <p:nvPr/>
        </p:nvSpPr>
        <p:spPr>
          <a:xfrm>
            <a:off x="8036149" y="1939899"/>
            <a:ext cx="1702358"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Drop</a:t>
            </a:r>
            <a:r>
              <a:rPr lang="zh-CN" altLang="en-US" b="1"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ratio</a:t>
            </a:r>
          </a:p>
        </p:txBody>
      </p:sp>
      <p:sp>
        <p:nvSpPr>
          <p:cNvPr id="40" name="文本框 39">
            <a:extLst>
              <a:ext uri="{FF2B5EF4-FFF2-40B4-BE49-F238E27FC236}">
                <a16:creationId xmlns:a16="http://schemas.microsoft.com/office/drawing/2014/main" id="{6E7F5A19-958F-DC4B-A213-35C6D06EAA17}"/>
              </a:ext>
            </a:extLst>
          </p:cNvPr>
          <p:cNvSpPr txBox="1"/>
          <p:nvPr/>
        </p:nvSpPr>
        <p:spPr>
          <a:xfrm>
            <a:off x="289470" y="713193"/>
            <a:ext cx="2666130" cy="1200329"/>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Offline Results</a:t>
            </a:r>
            <a:r>
              <a:rPr lang="zh-CN" altLang="en-US" sz="7200" b="1" dirty="0">
                <a:solidFill>
                  <a:schemeClr val="bg2">
                    <a:lumMod val="50000"/>
                  </a:schemeClr>
                </a:solidFill>
                <a:latin typeface="微软雅黑" panose="020B0503020204020204" pitchFamily="34" charset="-122"/>
                <a:ea typeface="微软雅黑" panose="020B0503020204020204" pitchFamily="34" charset="-122"/>
              </a:rPr>
              <a:t> </a:t>
            </a:r>
            <a:endParaRPr lang="en-US" altLang="zh-CN" sz="7200" dirty="0">
              <a:solidFill>
                <a:schemeClr val="bg2">
                  <a:lumMod val="50000"/>
                </a:schemeClr>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42843101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6x9-内页"/>
          <p:cNvPicPr>
            <a:picLocks noChangeAspect="1"/>
          </p:cNvPicPr>
          <p:nvPr/>
        </p:nvPicPr>
        <p:blipFill>
          <a:blip r:embed="rId3"/>
          <a:stretch>
            <a:fillRect/>
          </a:stretch>
        </p:blipFill>
        <p:spPr>
          <a:xfrm>
            <a:off x="0" y="0"/>
            <a:ext cx="12190730" cy="6858000"/>
          </a:xfrm>
          <a:prstGeom prst="rect">
            <a:avLst/>
          </a:prstGeom>
        </p:spPr>
      </p:pic>
      <p:sp>
        <p:nvSpPr>
          <p:cNvPr id="6" name="流程图: 手动操作 5"/>
          <p:cNvSpPr/>
          <p:nvPr/>
        </p:nvSpPr>
        <p:spPr>
          <a:xfrm rot="16200000">
            <a:off x="-184631" y="1784176"/>
            <a:ext cx="978535" cy="189230"/>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523247" y="716306"/>
            <a:ext cx="4736279" cy="1200329"/>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在线验收表现</a:t>
            </a:r>
            <a:r>
              <a:rPr lang="zh-CN" altLang="en-US" sz="7200" b="1" dirty="0">
                <a:solidFill>
                  <a:schemeClr val="bg2">
                    <a:lumMod val="50000"/>
                  </a:schemeClr>
                </a:solidFill>
                <a:latin typeface="微软雅黑" panose="020B0503020204020204" pitchFamily="34" charset="-122"/>
                <a:ea typeface="微软雅黑" panose="020B0503020204020204" pitchFamily="34" charset="-122"/>
              </a:rPr>
              <a:t> </a:t>
            </a:r>
            <a:endParaRPr lang="en-US" altLang="zh-CN" sz="7200"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7" name="图形 6" descr="便携式计算机 轮廓">
            <a:extLst>
              <a:ext uri="{FF2B5EF4-FFF2-40B4-BE49-F238E27FC236}">
                <a16:creationId xmlns:a16="http://schemas.microsoft.com/office/drawing/2014/main" id="{A5308055-11D0-FF4F-91BD-9F707BC582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0701" y="2480840"/>
            <a:ext cx="1896320" cy="1896320"/>
          </a:xfrm>
          <a:prstGeom prst="rect">
            <a:avLst/>
          </a:prstGeom>
        </p:spPr>
      </p:pic>
      <p:pic>
        <p:nvPicPr>
          <p:cNvPr id="8" name="图形 7" descr="便携式计算机 轮廓">
            <a:extLst>
              <a:ext uri="{FF2B5EF4-FFF2-40B4-BE49-F238E27FC236}">
                <a16:creationId xmlns:a16="http://schemas.microsoft.com/office/drawing/2014/main" id="{02350A5E-0A5A-7844-8849-41CD18E6E7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46162" y="2632941"/>
            <a:ext cx="1896320" cy="1896320"/>
          </a:xfrm>
          <a:prstGeom prst="rect">
            <a:avLst/>
          </a:prstGeom>
        </p:spPr>
      </p:pic>
      <p:cxnSp>
        <p:nvCxnSpPr>
          <p:cNvPr id="9" name="直线箭头连接符 8">
            <a:extLst>
              <a:ext uri="{FF2B5EF4-FFF2-40B4-BE49-F238E27FC236}">
                <a16:creationId xmlns:a16="http://schemas.microsoft.com/office/drawing/2014/main" id="{342BDF3F-7278-4149-BEE2-C53C52D50E7B}"/>
              </a:ext>
            </a:extLst>
          </p:cNvPr>
          <p:cNvCxnSpPr/>
          <p:nvPr/>
        </p:nvCxnSpPr>
        <p:spPr>
          <a:xfrm>
            <a:off x="2123871" y="3181564"/>
            <a:ext cx="1521875"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线箭头连接符 9">
            <a:extLst>
              <a:ext uri="{FF2B5EF4-FFF2-40B4-BE49-F238E27FC236}">
                <a16:creationId xmlns:a16="http://schemas.microsoft.com/office/drawing/2014/main" id="{632A7565-2C6A-FB48-B241-B6F1322CF259}"/>
              </a:ext>
            </a:extLst>
          </p:cNvPr>
          <p:cNvCxnSpPr/>
          <p:nvPr/>
        </p:nvCxnSpPr>
        <p:spPr>
          <a:xfrm>
            <a:off x="2147021" y="3281917"/>
            <a:ext cx="1498725"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F3A486B4-6521-0F4C-AAF6-EB80E80E2B2A}"/>
              </a:ext>
            </a:extLst>
          </p:cNvPr>
          <p:cNvCxnSpPr>
            <a:cxnSpLocks/>
          </p:cNvCxnSpPr>
          <p:nvPr/>
        </p:nvCxnSpPr>
        <p:spPr>
          <a:xfrm flipH="1">
            <a:off x="2123871" y="3578740"/>
            <a:ext cx="1423686"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44B27D23-6263-5D47-A0CD-C6A54D9440FC}"/>
              </a:ext>
            </a:extLst>
          </p:cNvPr>
          <p:cNvCxnSpPr/>
          <p:nvPr/>
        </p:nvCxnSpPr>
        <p:spPr>
          <a:xfrm flipH="1">
            <a:off x="2123871" y="3678024"/>
            <a:ext cx="1521875"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E7B4BDA3-4830-564A-819C-C32F5C7DE81E}"/>
              </a:ext>
            </a:extLst>
          </p:cNvPr>
          <p:cNvSpPr txBox="1"/>
          <p:nvPr/>
        </p:nvSpPr>
        <p:spPr>
          <a:xfrm>
            <a:off x="837223" y="4159929"/>
            <a:ext cx="723275" cy="369332"/>
          </a:xfrm>
          <a:prstGeom prst="rect">
            <a:avLst/>
          </a:prstGeom>
          <a:noFill/>
        </p:spPr>
        <p:txBody>
          <a:bodyPr wrap="none" rtlCol="0">
            <a:spAutoFit/>
          </a:bodyPr>
          <a:lstStyle/>
          <a:p>
            <a:r>
              <a:rPr kumimoji="1" lang="en-US" altLang="zh-CN" dirty="0">
                <a:solidFill>
                  <a:schemeClr val="bg1"/>
                </a:solidFill>
              </a:rPr>
              <a:t>client</a:t>
            </a:r>
          </a:p>
        </p:txBody>
      </p:sp>
      <p:sp>
        <p:nvSpPr>
          <p:cNvPr id="14" name="文本框 13">
            <a:extLst>
              <a:ext uri="{FF2B5EF4-FFF2-40B4-BE49-F238E27FC236}">
                <a16:creationId xmlns:a16="http://schemas.microsoft.com/office/drawing/2014/main" id="{42997510-CE46-8B47-BDFE-C88D4071B149}"/>
              </a:ext>
            </a:extLst>
          </p:cNvPr>
          <p:cNvSpPr txBox="1"/>
          <p:nvPr/>
        </p:nvSpPr>
        <p:spPr>
          <a:xfrm>
            <a:off x="4081388" y="4202651"/>
            <a:ext cx="825867" cy="369332"/>
          </a:xfrm>
          <a:prstGeom prst="rect">
            <a:avLst/>
          </a:prstGeom>
          <a:noFill/>
        </p:spPr>
        <p:txBody>
          <a:bodyPr wrap="none" rtlCol="0">
            <a:spAutoFit/>
          </a:bodyPr>
          <a:lstStyle/>
          <a:p>
            <a:r>
              <a:rPr kumimoji="1" lang="en-US" altLang="zh-CN" dirty="0">
                <a:solidFill>
                  <a:schemeClr val="bg1"/>
                </a:solidFill>
              </a:rPr>
              <a:t>server</a:t>
            </a:r>
          </a:p>
        </p:txBody>
      </p:sp>
      <p:sp>
        <p:nvSpPr>
          <p:cNvPr id="15" name="文本框 14">
            <a:extLst>
              <a:ext uri="{FF2B5EF4-FFF2-40B4-BE49-F238E27FC236}">
                <a16:creationId xmlns:a16="http://schemas.microsoft.com/office/drawing/2014/main" id="{45CF0DE9-A31C-A843-BAA6-E91258AF8336}"/>
              </a:ext>
            </a:extLst>
          </p:cNvPr>
          <p:cNvSpPr txBox="1"/>
          <p:nvPr/>
        </p:nvSpPr>
        <p:spPr>
          <a:xfrm>
            <a:off x="5781503" y="3678024"/>
            <a:ext cx="5360682" cy="1525739"/>
          </a:xfrm>
          <a:prstGeom prst="rect">
            <a:avLst/>
          </a:prstGeom>
          <a:noFill/>
        </p:spPr>
        <p:txBody>
          <a:bodyPr wrap="square" rtlCol="0">
            <a:spAutoFit/>
          </a:bodyPr>
          <a:lstStyle/>
          <a:p>
            <a:pPr>
              <a:lnSpc>
                <a:spcPct val="150000"/>
              </a:lnSpc>
            </a:pPr>
            <a:r>
              <a:rPr kumimoji="1" lang="en-US" altLang="zh-CN" sz="1600" dirty="0">
                <a:solidFill>
                  <a:schemeClr val="bg1"/>
                </a:solidFill>
              </a:rPr>
              <a:t>Server</a:t>
            </a:r>
            <a:r>
              <a:rPr kumimoji="1" lang="zh-CN" altLang="en-US" sz="1600" dirty="0">
                <a:solidFill>
                  <a:schemeClr val="bg1"/>
                </a:solidFill>
              </a:rPr>
              <a:t>：</a:t>
            </a:r>
            <a:endParaRPr kumimoji="1" lang="en-US" altLang="zh-CN" sz="1600" dirty="0">
              <a:solidFill>
                <a:schemeClr val="bg1"/>
              </a:solidFill>
            </a:endParaRPr>
          </a:p>
          <a:p>
            <a:pPr marL="342900" indent="-342900">
              <a:lnSpc>
                <a:spcPct val="150000"/>
              </a:lnSpc>
              <a:buFont typeface="+mj-lt"/>
              <a:buAutoNum type="arabicPeriod"/>
            </a:pPr>
            <a:r>
              <a:rPr kumimoji="1" lang="en-US" altLang="zh-CN" sz="1600" dirty="0">
                <a:solidFill>
                  <a:schemeClr val="bg1"/>
                </a:solidFill>
              </a:rPr>
              <a:t>server</a:t>
            </a:r>
            <a:r>
              <a:rPr kumimoji="1" lang="zh-CN" altLang="en-US" sz="1600" dirty="0">
                <a:solidFill>
                  <a:schemeClr val="bg1"/>
                </a:solidFill>
              </a:rPr>
              <a:t>上部署降级框架</a:t>
            </a:r>
            <a:endParaRPr kumimoji="1" lang="en-US" altLang="zh-CN" sz="1600" dirty="0">
              <a:solidFill>
                <a:schemeClr val="bg1"/>
              </a:solidFill>
            </a:endParaRPr>
          </a:p>
          <a:p>
            <a:pPr marL="342900" indent="-342900">
              <a:lnSpc>
                <a:spcPct val="150000"/>
              </a:lnSpc>
              <a:buFont typeface="+mj-lt"/>
              <a:buAutoNum type="arabicPeriod"/>
            </a:pPr>
            <a:r>
              <a:rPr kumimoji="1" lang="zh-CN" altLang="en-US" sz="1600" dirty="0">
                <a:solidFill>
                  <a:schemeClr val="bg1"/>
                </a:solidFill>
              </a:rPr>
              <a:t>响应</a:t>
            </a:r>
            <a:r>
              <a:rPr kumimoji="1" lang="en-US" altLang="zh-CN" sz="1600" dirty="0">
                <a:solidFill>
                  <a:schemeClr val="bg1"/>
                </a:solidFill>
              </a:rPr>
              <a:t>client</a:t>
            </a:r>
            <a:r>
              <a:rPr kumimoji="1" lang="zh-CN" altLang="en-US" sz="1600" dirty="0">
                <a:solidFill>
                  <a:schemeClr val="bg1"/>
                </a:solidFill>
              </a:rPr>
              <a:t>请求，对流量进行预估，并根据请求</a:t>
            </a:r>
            <a:r>
              <a:rPr kumimoji="1" lang="en-US" altLang="zh-CN" sz="1600" dirty="0">
                <a:solidFill>
                  <a:schemeClr val="bg1"/>
                </a:solidFill>
              </a:rPr>
              <a:t>drop</a:t>
            </a:r>
            <a:r>
              <a:rPr kumimoji="1" lang="zh-CN" altLang="en-US" sz="1600" dirty="0">
                <a:solidFill>
                  <a:schemeClr val="bg1"/>
                </a:solidFill>
              </a:rPr>
              <a:t>比例参数对流量打标记（是否</a:t>
            </a:r>
            <a:r>
              <a:rPr kumimoji="1" lang="en-US" altLang="zh-CN" sz="1600" dirty="0">
                <a:solidFill>
                  <a:schemeClr val="bg1"/>
                </a:solidFill>
              </a:rPr>
              <a:t>drop</a:t>
            </a:r>
            <a:r>
              <a:rPr kumimoji="1" lang="zh-CN" altLang="en-US" sz="1600" dirty="0">
                <a:solidFill>
                  <a:schemeClr val="bg1"/>
                </a:solidFill>
              </a:rPr>
              <a:t>）</a:t>
            </a:r>
            <a:endParaRPr kumimoji="1" lang="en-US" altLang="zh-CN" sz="1600" dirty="0">
              <a:solidFill>
                <a:schemeClr val="bg1"/>
              </a:solidFill>
            </a:endParaRPr>
          </a:p>
        </p:txBody>
      </p:sp>
      <p:sp>
        <p:nvSpPr>
          <p:cNvPr id="2" name="矩形 1">
            <a:extLst>
              <a:ext uri="{FF2B5EF4-FFF2-40B4-BE49-F238E27FC236}">
                <a16:creationId xmlns:a16="http://schemas.microsoft.com/office/drawing/2014/main" id="{28A98DB3-8963-8241-9B4E-5EAADD9D301C}"/>
              </a:ext>
            </a:extLst>
          </p:cNvPr>
          <p:cNvSpPr/>
          <p:nvPr/>
        </p:nvSpPr>
        <p:spPr>
          <a:xfrm>
            <a:off x="5781503" y="1389523"/>
            <a:ext cx="6096000" cy="1895071"/>
          </a:xfrm>
          <a:prstGeom prst="rect">
            <a:avLst/>
          </a:prstGeom>
        </p:spPr>
        <p:txBody>
          <a:bodyPr>
            <a:spAutoFit/>
          </a:bodyPr>
          <a:lstStyle/>
          <a:p>
            <a:pPr>
              <a:lnSpc>
                <a:spcPct val="150000"/>
              </a:lnSpc>
            </a:pPr>
            <a:r>
              <a:rPr kumimoji="1" lang="en-US" altLang="zh-CN" sz="1600" dirty="0">
                <a:solidFill>
                  <a:schemeClr val="bg1"/>
                </a:solidFill>
              </a:rPr>
              <a:t>Client:</a:t>
            </a:r>
            <a:r>
              <a:rPr kumimoji="1" lang="zh-CN" altLang="en-US" sz="1600" dirty="0">
                <a:solidFill>
                  <a:schemeClr val="bg1"/>
                </a:solidFill>
              </a:rPr>
              <a:t> </a:t>
            </a:r>
            <a:endParaRPr kumimoji="1" lang="en-US" altLang="zh-CN" sz="1600" dirty="0">
              <a:solidFill>
                <a:schemeClr val="bg1"/>
              </a:solidFill>
            </a:endParaRPr>
          </a:p>
          <a:p>
            <a:pPr marL="342900" indent="-342900">
              <a:lnSpc>
                <a:spcPct val="150000"/>
              </a:lnSpc>
              <a:buFont typeface="+mj-lt"/>
              <a:buAutoNum type="arabicPeriod"/>
            </a:pPr>
            <a:r>
              <a:rPr kumimoji="1" lang="zh-CN" altLang="en-US" sz="1600" dirty="0">
                <a:solidFill>
                  <a:schemeClr val="bg1"/>
                </a:solidFill>
              </a:rPr>
              <a:t>基于</a:t>
            </a:r>
            <a:r>
              <a:rPr kumimoji="1" lang="zh-CN" altLang="en-US" sz="1600" b="1" dirty="0">
                <a:solidFill>
                  <a:srgbClr val="FF0000"/>
                </a:solidFill>
              </a:rPr>
              <a:t>全新验证数据集</a:t>
            </a:r>
            <a:r>
              <a:rPr kumimoji="1" lang="zh-CN" altLang="en-US" sz="1600" dirty="0">
                <a:solidFill>
                  <a:schemeClr val="bg1"/>
                </a:solidFill>
              </a:rPr>
              <a:t>构造请求</a:t>
            </a:r>
            <a:endParaRPr kumimoji="1" lang="en-US" altLang="zh-CN" sz="1600" dirty="0">
              <a:solidFill>
                <a:schemeClr val="bg1"/>
              </a:solidFill>
            </a:endParaRPr>
          </a:p>
          <a:p>
            <a:pPr marL="342900" indent="-342900">
              <a:lnSpc>
                <a:spcPct val="150000"/>
              </a:lnSpc>
              <a:buFont typeface="+mj-lt"/>
              <a:buAutoNum type="arabicPeriod"/>
            </a:pPr>
            <a:r>
              <a:rPr kumimoji="1" lang="zh-CN" altLang="en-US" sz="1600" dirty="0">
                <a:solidFill>
                  <a:schemeClr val="bg1"/>
                </a:solidFill>
              </a:rPr>
              <a:t>并发调用</a:t>
            </a:r>
            <a:r>
              <a:rPr kumimoji="1" lang="en-US" altLang="zh-CN" sz="1600" dirty="0">
                <a:solidFill>
                  <a:schemeClr val="bg1"/>
                </a:solidFill>
              </a:rPr>
              <a:t>server</a:t>
            </a:r>
            <a:r>
              <a:rPr kumimoji="1" lang="zh-CN" altLang="en-US" sz="1600" dirty="0">
                <a:solidFill>
                  <a:schemeClr val="bg1"/>
                </a:solidFill>
              </a:rPr>
              <a:t>，</a:t>
            </a:r>
            <a:r>
              <a:rPr kumimoji="1" lang="en-US" altLang="zh-CN" sz="1600" dirty="0" err="1">
                <a:solidFill>
                  <a:schemeClr val="bg1"/>
                </a:solidFill>
              </a:rPr>
              <a:t>qps</a:t>
            </a:r>
            <a:r>
              <a:rPr kumimoji="1" lang="en-US" altLang="zh-CN" sz="1600" dirty="0">
                <a:solidFill>
                  <a:schemeClr val="bg1"/>
                </a:solidFill>
              </a:rPr>
              <a:t> =200</a:t>
            </a:r>
          </a:p>
          <a:p>
            <a:pPr marL="342900" indent="-342900">
              <a:lnSpc>
                <a:spcPct val="150000"/>
              </a:lnSpc>
              <a:buFont typeface="+mj-lt"/>
              <a:buAutoNum type="arabicPeriod"/>
            </a:pPr>
            <a:r>
              <a:rPr kumimoji="1" lang="zh-CN" altLang="en-US" sz="1600" dirty="0">
                <a:solidFill>
                  <a:schemeClr val="bg1"/>
                </a:solidFill>
              </a:rPr>
              <a:t>根据</a:t>
            </a:r>
            <a:r>
              <a:rPr kumimoji="1" lang="en-US" altLang="zh-CN" sz="1600" dirty="0">
                <a:solidFill>
                  <a:schemeClr val="bg1"/>
                </a:solidFill>
              </a:rPr>
              <a:t>server</a:t>
            </a:r>
            <a:r>
              <a:rPr kumimoji="1" lang="zh-CN" altLang="en-US" sz="1600" dirty="0">
                <a:solidFill>
                  <a:schemeClr val="bg1"/>
                </a:solidFill>
              </a:rPr>
              <a:t>对请求的标记</a:t>
            </a:r>
            <a:r>
              <a:rPr kumimoji="1" lang="en-US" altLang="zh-CN" sz="1600" dirty="0">
                <a:solidFill>
                  <a:schemeClr val="bg1"/>
                </a:solidFill>
              </a:rPr>
              <a:t>(</a:t>
            </a:r>
            <a:r>
              <a:rPr kumimoji="1" lang="zh-CN" altLang="en-US" sz="1600" dirty="0">
                <a:solidFill>
                  <a:schemeClr val="bg1"/>
                </a:solidFill>
              </a:rPr>
              <a:t>是否</a:t>
            </a:r>
            <a:r>
              <a:rPr kumimoji="1" lang="en-US" altLang="zh-CN" sz="1600" dirty="0">
                <a:solidFill>
                  <a:schemeClr val="bg1"/>
                </a:solidFill>
              </a:rPr>
              <a:t>drop) ,</a:t>
            </a:r>
            <a:r>
              <a:rPr kumimoji="1" lang="zh-CN" altLang="en-US" sz="1600" dirty="0">
                <a:solidFill>
                  <a:schemeClr val="bg1"/>
                </a:solidFill>
              </a:rPr>
              <a:t> 分钟纬度统计总请求，被</a:t>
            </a:r>
            <a:r>
              <a:rPr kumimoji="1" lang="en-US" altLang="zh-CN" sz="1600" dirty="0">
                <a:solidFill>
                  <a:schemeClr val="bg1"/>
                </a:solidFill>
              </a:rPr>
              <a:t>drop</a:t>
            </a:r>
            <a:r>
              <a:rPr kumimoji="1" lang="zh-CN" altLang="en-US" sz="1600" dirty="0">
                <a:solidFill>
                  <a:schemeClr val="bg1"/>
                </a:solidFill>
              </a:rPr>
              <a:t>请求，以及</a:t>
            </a:r>
            <a:r>
              <a:rPr kumimoji="1" lang="en-US" altLang="zh-CN" sz="1600" dirty="0">
                <a:solidFill>
                  <a:schemeClr val="bg1"/>
                </a:solidFill>
              </a:rPr>
              <a:t>drop</a:t>
            </a:r>
            <a:r>
              <a:rPr kumimoji="1" lang="zh-CN" altLang="en-US" sz="1600" dirty="0">
                <a:solidFill>
                  <a:schemeClr val="bg1"/>
                </a:solidFill>
              </a:rPr>
              <a:t> </a:t>
            </a:r>
            <a:r>
              <a:rPr kumimoji="1" lang="en-US" altLang="zh-CN" sz="1600" dirty="0">
                <a:solidFill>
                  <a:schemeClr val="bg1"/>
                </a:solidFill>
              </a:rPr>
              <a:t>score</a:t>
            </a:r>
            <a:r>
              <a:rPr kumimoji="1" lang="zh-CN" altLang="en-US" sz="1600" dirty="0">
                <a:solidFill>
                  <a:schemeClr val="bg1"/>
                </a:solidFill>
              </a:rPr>
              <a:t>损失等指标</a:t>
            </a:r>
            <a:endParaRPr kumimoji="1" lang="en-US" altLang="zh-CN" sz="1600" dirty="0">
              <a:solidFill>
                <a:schemeClr val="bg1"/>
              </a:solidFill>
            </a:endParaRPr>
          </a:p>
        </p:txBody>
      </p:sp>
    </p:spTree>
    <p:custDataLst>
      <p:tags r:id="rId1"/>
    </p:custDataLst>
    <p:extLst>
      <p:ext uri="{BB962C8B-B14F-4D97-AF65-F5344CB8AC3E}">
        <p14:creationId xmlns:p14="http://schemas.microsoft.com/office/powerpoint/2010/main" val="2983523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6x9-内页"/>
          <p:cNvPicPr>
            <a:picLocks noChangeAspect="1"/>
          </p:cNvPicPr>
          <p:nvPr/>
        </p:nvPicPr>
        <p:blipFill>
          <a:blip r:embed="rId3"/>
          <a:stretch>
            <a:fillRect/>
          </a:stretch>
        </p:blipFill>
        <p:spPr>
          <a:xfrm>
            <a:off x="-318" y="0"/>
            <a:ext cx="12190730" cy="6858000"/>
          </a:xfrm>
          <a:prstGeom prst="rect">
            <a:avLst/>
          </a:prstGeom>
        </p:spPr>
      </p:pic>
      <p:sp>
        <p:nvSpPr>
          <p:cNvPr id="6" name="流程图: 手动操作 5"/>
          <p:cNvSpPr/>
          <p:nvPr/>
        </p:nvSpPr>
        <p:spPr>
          <a:xfrm rot="16200000">
            <a:off x="-394970" y="1925320"/>
            <a:ext cx="978535" cy="189230"/>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427167" y="842666"/>
            <a:ext cx="4736279" cy="1200329"/>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Online</a:t>
            </a:r>
            <a:r>
              <a:rPr lang="zh-CN" altLang="en-US" sz="2400" b="1" dirty="0">
                <a:solidFill>
                  <a:schemeClr val="bg1"/>
                </a:solidFill>
                <a:latin typeface="微软雅黑" panose="020B0503020204020204" pitchFamily="34" charset="-122"/>
                <a:ea typeface="微软雅黑" panose="020B0503020204020204" pitchFamily="34" charset="-122"/>
              </a:rPr>
              <a:t> </a:t>
            </a:r>
            <a:r>
              <a:rPr lang="en-US" altLang="zh-CN" sz="2400" b="1" dirty="0">
                <a:solidFill>
                  <a:schemeClr val="bg1"/>
                </a:solidFill>
                <a:latin typeface="微软雅黑" panose="020B0503020204020204" pitchFamily="34" charset="-122"/>
                <a:ea typeface="微软雅黑" panose="020B0503020204020204" pitchFamily="34" charset="-122"/>
              </a:rPr>
              <a:t>Result</a:t>
            </a:r>
            <a:r>
              <a:rPr lang="zh-CN" altLang="en-US" sz="7200" b="1" dirty="0">
                <a:solidFill>
                  <a:schemeClr val="bg2">
                    <a:lumMod val="50000"/>
                  </a:schemeClr>
                </a:solidFill>
                <a:latin typeface="微软雅黑" panose="020B0503020204020204" pitchFamily="34" charset="-122"/>
                <a:ea typeface="微软雅黑" panose="020B0503020204020204" pitchFamily="34" charset="-122"/>
              </a:rPr>
              <a:t> </a:t>
            </a:r>
            <a:endParaRPr lang="en-US" altLang="zh-CN" sz="72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5A880CB9-A85B-4D42-859C-6577E2B75BD6}"/>
              </a:ext>
            </a:extLst>
          </p:cNvPr>
          <p:cNvSpPr txBox="1"/>
          <p:nvPr/>
        </p:nvSpPr>
        <p:spPr>
          <a:xfrm>
            <a:off x="427167" y="2509203"/>
            <a:ext cx="3973260" cy="2308324"/>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指定</a:t>
            </a:r>
            <a:r>
              <a:rPr lang="en-US" altLang="zh-CN" dirty="0">
                <a:solidFill>
                  <a:schemeClr val="bg1"/>
                </a:solidFill>
                <a:latin typeface="微软雅黑" panose="020B0503020204020204" pitchFamily="34" charset="-122"/>
                <a:ea typeface="微软雅黑" panose="020B0503020204020204" pitchFamily="34" charset="-122"/>
              </a:rPr>
              <a:t>drop rate</a:t>
            </a:r>
            <a:r>
              <a:rPr lang="zh-CN" altLang="en-US" dirty="0">
                <a:solidFill>
                  <a:schemeClr val="bg1"/>
                </a:solidFill>
                <a:latin typeface="微软雅黑" panose="020B0503020204020204" pitchFamily="34" charset="-122"/>
                <a:ea typeface="微软雅黑" panose="020B0503020204020204" pitchFamily="34" charset="-122"/>
              </a:rPr>
              <a:t>为</a:t>
            </a:r>
            <a:r>
              <a:rPr lang="en-US" altLang="zh-CN" dirty="0">
                <a:solidFill>
                  <a:schemeClr val="bg1"/>
                </a:solidFill>
                <a:latin typeface="微软雅黑" panose="020B0503020204020204" pitchFamily="34" charset="-122"/>
                <a:ea typeface="微软雅黑" panose="020B0503020204020204" pitchFamily="34" charset="-122"/>
              </a:rPr>
              <a:t>5%</a:t>
            </a:r>
            <a:r>
              <a:rPr lang="zh-CN" altLang="en-US" dirty="0">
                <a:solidFill>
                  <a:schemeClr val="bg1"/>
                </a:solidFill>
                <a:latin typeface="微软雅黑" panose="020B0503020204020204" pitchFamily="34" charset="-122"/>
                <a:ea typeface="微软雅黑" panose="020B0503020204020204" pitchFamily="34" charset="-122"/>
              </a:rPr>
              <a:t>，连续发送</a:t>
            </a:r>
            <a:r>
              <a:rPr lang="en-US" altLang="zh-CN" dirty="0">
                <a:solidFill>
                  <a:schemeClr val="bg1"/>
                </a:solidFill>
                <a:latin typeface="微软雅黑" panose="020B0503020204020204" pitchFamily="34" charset="-122"/>
                <a:ea typeface="微软雅黑" panose="020B0503020204020204" pitchFamily="34" charset="-122"/>
              </a:rPr>
              <a:t>16</a:t>
            </a:r>
            <a:r>
              <a:rPr lang="zh-CN" altLang="en-US" dirty="0">
                <a:solidFill>
                  <a:schemeClr val="bg1"/>
                </a:solidFill>
                <a:latin typeface="微软雅黑" panose="020B0503020204020204" pitchFamily="34" charset="-122"/>
                <a:ea typeface="微软雅黑" panose="020B0503020204020204" pitchFamily="34" charset="-122"/>
              </a:rPr>
              <a:t>分钟的请求，每分钟总请求量为</a:t>
            </a:r>
            <a:r>
              <a:rPr lang="en-US" altLang="zh-CN" dirty="0">
                <a:solidFill>
                  <a:schemeClr val="bg1"/>
                </a:solidFill>
                <a:latin typeface="微软雅黑" panose="020B0503020204020204" pitchFamily="34" charset="-122"/>
                <a:ea typeface="微软雅黑" panose="020B0503020204020204" pitchFamily="34" charset="-122"/>
              </a:rPr>
              <a:t>12000</a:t>
            </a:r>
          </a:p>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如上图，每分钟</a:t>
            </a:r>
            <a:r>
              <a:rPr lang="en-US" altLang="zh-CN" dirty="0">
                <a:solidFill>
                  <a:schemeClr val="bg1"/>
                </a:solidFill>
                <a:latin typeface="微软雅黑" panose="020B0503020204020204" pitchFamily="34" charset="-122"/>
                <a:ea typeface="微软雅黑" panose="020B0503020204020204" pitchFamily="34" charset="-122"/>
              </a:rPr>
              <a:t>drop</a:t>
            </a:r>
            <a:r>
              <a:rPr lang="zh-CN" altLang="en-US" dirty="0">
                <a:solidFill>
                  <a:schemeClr val="bg1"/>
                </a:solidFill>
                <a:latin typeface="微软雅黑" panose="020B0503020204020204" pitchFamily="34" charset="-122"/>
                <a:ea typeface="微软雅黑" panose="020B0503020204020204" pitchFamily="34" charset="-122"/>
              </a:rPr>
              <a:t>掉的请求量均值为</a:t>
            </a:r>
            <a:r>
              <a:rPr lang="en-US" altLang="zh-CN" dirty="0">
                <a:solidFill>
                  <a:schemeClr val="bg1"/>
                </a:solidFill>
                <a:latin typeface="微软雅黑" panose="020B0503020204020204" pitchFamily="34" charset="-122"/>
                <a:ea typeface="微软雅黑" panose="020B0503020204020204" pitchFamily="34" charset="-122"/>
              </a:rPr>
              <a:t>460</a:t>
            </a:r>
          </a:p>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如下图，真实</a:t>
            </a:r>
            <a:r>
              <a:rPr lang="en-US" altLang="zh-CN" dirty="0">
                <a:solidFill>
                  <a:schemeClr val="bg1"/>
                </a:solidFill>
                <a:latin typeface="微软雅黑" panose="020B0503020204020204" pitchFamily="34" charset="-122"/>
                <a:ea typeface="微软雅黑" panose="020B0503020204020204" pitchFamily="34" charset="-122"/>
              </a:rPr>
              <a:t>drop</a:t>
            </a:r>
            <a:r>
              <a:rPr lang="zh-CN" altLang="en-US" dirty="0">
                <a:solidFill>
                  <a:schemeClr val="bg1"/>
                </a:solidFill>
                <a:latin typeface="微软雅黑" panose="020B0503020204020204" pitchFamily="34" charset="-122"/>
                <a:ea typeface="微软雅黑" panose="020B0503020204020204" pitchFamily="34" charset="-122"/>
              </a:rPr>
              <a:t>比例均值为</a:t>
            </a:r>
            <a:r>
              <a:rPr lang="en-US" altLang="zh-CN" dirty="0">
                <a:solidFill>
                  <a:schemeClr val="bg1"/>
                </a:solidFill>
                <a:latin typeface="微软雅黑" panose="020B0503020204020204" pitchFamily="34" charset="-122"/>
                <a:ea typeface="微软雅黑" panose="020B0503020204020204" pitchFamily="34" charset="-122"/>
              </a:rPr>
              <a:t>4.0%</a:t>
            </a:r>
            <a:r>
              <a:rPr lang="zh-CN" altLang="en-US" dirty="0">
                <a:solidFill>
                  <a:schemeClr val="bg1"/>
                </a:solidFill>
                <a:latin typeface="微软雅黑" panose="020B0503020204020204" pitchFamily="34" charset="-122"/>
                <a:ea typeface="微软雅黑" panose="020B0503020204020204" pitchFamily="34" charset="-122"/>
              </a:rPr>
              <a:t>，真实的</a:t>
            </a:r>
            <a:r>
              <a:rPr lang="en-US" altLang="zh-CN" dirty="0">
                <a:solidFill>
                  <a:schemeClr val="bg1"/>
                </a:solidFill>
                <a:latin typeface="微软雅黑" panose="020B0503020204020204" pitchFamily="34" charset="-122"/>
                <a:ea typeface="微软雅黑" panose="020B0503020204020204" pitchFamily="34" charset="-122"/>
              </a:rPr>
              <a:t>score</a:t>
            </a:r>
            <a:r>
              <a:rPr lang="zh-CN" altLang="en-US" dirty="0">
                <a:solidFill>
                  <a:schemeClr val="bg1"/>
                </a:solidFill>
                <a:latin typeface="微软雅黑" panose="020B0503020204020204" pitchFamily="34" charset="-122"/>
                <a:ea typeface="微软雅黑" panose="020B0503020204020204" pitchFamily="34" charset="-122"/>
              </a:rPr>
              <a:t>损失比例均值</a:t>
            </a:r>
            <a:r>
              <a:rPr lang="en-US" altLang="zh-CN" dirty="0">
                <a:solidFill>
                  <a:schemeClr val="bg1"/>
                </a:solidFill>
                <a:latin typeface="微软雅黑" panose="020B0503020204020204" pitchFamily="34" charset="-122"/>
                <a:ea typeface="微软雅黑" panose="020B0503020204020204" pitchFamily="34" charset="-122"/>
              </a:rPr>
              <a:t>0.06%</a:t>
            </a:r>
          </a:p>
        </p:txBody>
      </p:sp>
      <p:pic>
        <p:nvPicPr>
          <p:cNvPr id="8" name="图片 7">
            <a:extLst>
              <a:ext uri="{FF2B5EF4-FFF2-40B4-BE49-F238E27FC236}">
                <a16:creationId xmlns:a16="http://schemas.microsoft.com/office/drawing/2014/main" id="{A7E6D4CE-2A05-E34C-A1E0-AF1B4647EE02}"/>
              </a:ext>
            </a:extLst>
          </p:cNvPr>
          <p:cNvPicPr>
            <a:picLocks noChangeAspect="1"/>
          </p:cNvPicPr>
          <p:nvPr/>
        </p:nvPicPr>
        <p:blipFill>
          <a:blip r:embed="rId4"/>
          <a:stretch>
            <a:fillRect/>
          </a:stretch>
        </p:blipFill>
        <p:spPr>
          <a:xfrm>
            <a:off x="4974215" y="1793639"/>
            <a:ext cx="5492750" cy="2292350"/>
          </a:xfrm>
          <a:prstGeom prst="rect">
            <a:avLst/>
          </a:prstGeom>
        </p:spPr>
      </p:pic>
      <p:pic>
        <p:nvPicPr>
          <p:cNvPr id="10" name="图片 9">
            <a:extLst>
              <a:ext uri="{FF2B5EF4-FFF2-40B4-BE49-F238E27FC236}">
                <a16:creationId xmlns:a16="http://schemas.microsoft.com/office/drawing/2014/main" id="{ABD60A20-4BCF-6F40-B7E9-99FC94BF042B}"/>
              </a:ext>
            </a:extLst>
          </p:cNvPr>
          <p:cNvPicPr>
            <a:picLocks noChangeAspect="1"/>
          </p:cNvPicPr>
          <p:nvPr/>
        </p:nvPicPr>
        <p:blipFill>
          <a:blip r:embed="rId5"/>
          <a:stretch>
            <a:fillRect/>
          </a:stretch>
        </p:blipFill>
        <p:spPr>
          <a:xfrm>
            <a:off x="4974216" y="4085990"/>
            <a:ext cx="5492750" cy="2292350"/>
          </a:xfrm>
          <a:prstGeom prst="rect">
            <a:avLst/>
          </a:prstGeom>
        </p:spPr>
      </p:pic>
    </p:spTree>
    <p:custDataLst>
      <p:tags r:id="rId1"/>
    </p:custDataLst>
    <p:extLst>
      <p:ext uri="{BB962C8B-B14F-4D97-AF65-F5344CB8AC3E}">
        <p14:creationId xmlns:p14="http://schemas.microsoft.com/office/powerpoint/2010/main" val="242124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6x9-内页"/>
          <p:cNvPicPr>
            <a:picLocks noChangeAspect="1"/>
          </p:cNvPicPr>
          <p:nvPr/>
        </p:nvPicPr>
        <p:blipFill>
          <a:blip r:embed="rId3"/>
          <a:stretch>
            <a:fillRect/>
          </a:stretch>
        </p:blipFill>
        <p:spPr>
          <a:xfrm>
            <a:off x="-318" y="22460"/>
            <a:ext cx="12190730" cy="6858000"/>
          </a:xfrm>
          <a:prstGeom prst="rect">
            <a:avLst/>
          </a:prstGeom>
        </p:spPr>
      </p:pic>
      <p:sp>
        <p:nvSpPr>
          <p:cNvPr id="6" name="流程图: 手动操作 5"/>
          <p:cNvSpPr/>
          <p:nvPr/>
        </p:nvSpPr>
        <p:spPr>
          <a:xfrm rot="16200000">
            <a:off x="-394970" y="1925320"/>
            <a:ext cx="978535" cy="189230"/>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452149" y="930502"/>
            <a:ext cx="4736279" cy="1200329"/>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Result</a:t>
            </a:r>
            <a:r>
              <a:rPr lang="zh-CN" altLang="en-US" sz="7200" b="1" dirty="0">
                <a:solidFill>
                  <a:schemeClr val="bg2">
                    <a:lumMod val="50000"/>
                  </a:schemeClr>
                </a:solidFill>
                <a:latin typeface="微软雅黑" panose="020B0503020204020204" pitchFamily="34" charset="-122"/>
                <a:ea typeface="微软雅黑" panose="020B0503020204020204" pitchFamily="34" charset="-122"/>
              </a:rPr>
              <a:t> </a:t>
            </a:r>
            <a:endParaRPr lang="en-US" altLang="zh-CN" sz="7200"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44EE6961-EED5-4E4F-B617-8C0E54CA66F5}"/>
              </a:ext>
            </a:extLst>
          </p:cNvPr>
          <p:cNvPicPr>
            <a:picLocks noChangeAspect="1"/>
          </p:cNvPicPr>
          <p:nvPr/>
        </p:nvPicPr>
        <p:blipFill>
          <a:blip r:embed="rId4"/>
          <a:stretch>
            <a:fillRect/>
          </a:stretch>
        </p:blipFill>
        <p:spPr>
          <a:xfrm>
            <a:off x="1350673" y="2404275"/>
            <a:ext cx="4924371" cy="2049449"/>
          </a:xfrm>
          <a:prstGeom prst="rect">
            <a:avLst/>
          </a:prstGeom>
        </p:spPr>
      </p:pic>
      <p:pic>
        <p:nvPicPr>
          <p:cNvPr id="14" name="图片 13">
            <a:extLst>
              <a:ext uri="{FF2B5EF4-FFF2-40B4-BE49-F238E27FC236}">
                <a16:creationId xmlns:a16="http://schemas.microsoft.com/office/drawing/2014/main" id="{F352BB83-F27E-A345-9A6C-AE4AEE9B4713}"/>
              </a:ext>
            </a:extLst>
          </p:cNvPr>
          <p:cNvPicPr>
            <a:picLocks noChangeAspect="1"/>
          </p:cNvPicPr>
          <p:nvPr/>
        </p:nvPicPr>
        <p:blipFill>
          <a:blip r:embed="rId5"/>
          <a:stretch>
            <a:fillRect/>
          </a:stretch>
        </p:blipFill>
        <p:spPr>
          <a:xfrm>
            <a:off x="1350673" y="4453723"/>
            <a:ext cx="4924371" cy="2049449"/>
          </a:xfrm>
          <a:prstGeom prst="rect">
            <a:avLst/>
          </a:prstGeom>
        </p:spPr>
      </p:pic>
      <p:pic>
        <p:nvPicPr>
          <p:cNvPr id="18" name="图片 17">
            <a:extLst>
              <a:ext uri="{FF2B5EF4-FFF2-40B4-BE49-F238E27FC236}">
                <a16:creationId xmlns:a16="http://schemas.microsoft.com/office/drawing/2014/main" id="{70CAEC97-5D4D-EF42-AB92-2021DAD82BCE}"/>
              </a:ext>
            </a:extLst>
          </p:cNvPr>
          <p:cNvPicPr>
            <a:picLocks noChangeAspect="1"/>
          </p:cNvPicPr>
          <p:nvPr/>
        </p:nvPicPr>
        <p:blipFill>
          <a:blip r:embed="rId6"/>
          <a:stretch>
            <a:fillRect/>
          </a:stretch>
        </p:blipFill>
        <p:spPr>
          <a:xfrm>
            <a:off x="6275044" y="2397319"/>
            <a:ext cx="4924371" cy="2055142"/>
          </a:xfrm>
          <a:prstGeom prst="rect">
            <a:avLst/>
          </a:prstGeom>
        </p:spPr>
      </p:pic>
      <p:pic>
        <p:nvPicPr>
          <p:cNvPr id="20" name="图片 19">
            <a:extLst>
              <a:ext uri="{FF2B5EF4-FFF2-40B4-BE49-F238E27FC236}">
                <a16:creationId xmlns:a16="http://schemas.microsoft.com/office/drawing/2014/main" id="{A3E7FDFC-5741-D044-950F-DF336828C5EC}"/>
              </a:ext>
            </a:extLst>
          </p:cNvPr>
          <p:cNvPicPr>
            <a:picLocks noChangeAspect="1"/>
          </p:cNvPicPr>
          <p:nvPr/>
        </p:nvPicPr>
        <p:blipFill>
          <a:blip r:embed="rId7"/>
          <a:stretch>
            <a:fillRect/>
          </a:stretch>
        </p:blipFill>
        <p:spPr>
          <a:xfrm>
            <a:off x="6275044" y="4449614"/>
            <a:ext cx="4924371" cy="2055142"/>
          </a:xfrm>
          <a:prstGeom prst="rect">
            <a:avLst/>
          </a:prstGeom>
        </p:spPr>
      </p:pic>
      <p:sp>
        <p:nvSpPr>
          <p:cNvPr id="21" name="文本框 20">
            <a:extLst>
              <a:ext uri="{FF2B5EF4-FFF2-40B4-BE49-F238E27FC236}">
                <a16:creationId xmlns:a16="http://schemas.microsoft.com/office/drawing/2014/main" id="{99203C3A-EC90-B648-8611-3BB3F2C21A03}"/>
              </a:ext>
            </a:extLst>
          </p:cNvPr>
          <p:cNvSpPr txBox="1"/>
          <p:nvPr/>
        </p:nvSpPr>
        <p:spPr>
          <a:xfrm>
            <a:off x="3178376" y="1857466"/>
            <a:ext cx="1268964"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Drop10%</a:t>
            </a:r>
          </a:p>
        </p:txBody>
      </p:sp>
      <p:sp>
        <p:nvSpPr>
          <p:cNvPr id="23" name="文本框 22">
            <a:extLst>
              <a:ext uri="{FF2B5EF4-FFF2-40B4-BE49-F238E27FC236}">
                <a16:creationId xmlns:a16="http://schemas.microsoft.com/office/drawing/2014/main" id="{27A48FAF-1CAE-B843-9D47-07174AC67783}"/>
              </a:ext>
            </a:extLst>
          </p:cNvPr>
          <p:cNvSpPr txBox="1"/>
          <p:nvPr/>
        </p:nvSpPr>
        <p:spPr>
          <a:xfrm>
            <a:off x="8102747" y="1835269"/>
            <a:ext cx="1268964"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Drop15%</a:t>
            </a:r>
          </a:p>
        </p:txBody>
      </p:sp>
    </p:spTree>
    <p:custDataLst>
      <p:tags r:id="rId1"/>
    </p:custDataLst>
    <p:extLst>
      <p:ext uri="{BB962C8B-B14F-4D97-AF65-F5344CB8AC3E}">
        <p14:creationId xmlns:p14="http://schemas.microsoft.com/office/powerpoint/2010/main" val="4256474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6x9-内页"/>
          <p:cNvPicPr>
            <a:picLocks noChangeAspect="1"/>
          </p:cNvPicPr>
          <p:nvPr/>
        </p:nvPicPr>
        <p:blipFill>
          <a:blip r:embed="rId4"/>
          <a:stretch>
            <a:fillRect/>
          </a:stretch>
        </p:blipFill>
        <p:spPr>
          <a:xfrm>
            <a:off x="1270" y="0"/>
            <a:ext cx="12190730" cy="6858000"/>
          </a:xfrm>
          <a:prstGeom prst="rect">
            <a:avLst/>
          </a:prstGeom>
        </p:spPr>
      </p:pic>
      <p:sp>
        <p:nvSpPr>
          <p:cNvPr id="6" name="流程图: 手动操作 5"/>
          <p:cNvSpPr/>
          <p:nvPr/>
        </p:nvSpPr>
        <p:spPr>
          <a:xfrm rot="16200000">
            <a:off x="-394970" y="1925320"/>
            <a:ext cx="978535" cy="189230"/>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405482" y="942534"/>
            <a:ext cx="4736279" cy="1200329"/>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Posterior</a:t>
            </a:r>
            <a:r>
              <a:rPr lang="zh-CN" altLang="en-US" sz="2400" b="1" dirty="0">
                <a:solidFill>
                  <a:schemeClr val="bg1"/>
                </a:solidFill>
                <a:latin typeface="微软雅黑" panose="020B0503020204020204" pitchFamily="34" charset="-122"/>
                <a:ea typeface="微软雅黑" panose="020B0503020204020204" pitchFamily="34" charset="-122"/>
              </a:rPr>
              <a:t> </a:t>
            </a:r>
            <a:r>
              <a:rPr lang="en-US" altLang="zh-CN" sz="2400" b="1" dirty="0">
                <a:solidFill>
                  <a:schemeClr val="bg1"/>
                </a:solidFill>
                <a:latin typeface="微软雅黑" panose="020B0503020204020204" pitchFamily="34" charset="-122"/>
                <a:ea typeface="微软雅黑" panose="020B0503020204020204" pitchFamily="34" charset="-122"/>
              </a:rPr>
              <a:t>Methods</a:t>
            </a:r>
            <a:r>
              <a:rPr lang="zh-CN" altLang="en-US" sz="7200" b="1" dirty="0">
                <a:solidFill>
                  <a:schemeClr val="bg2">
                    <a:lumMod val="50000"/>
                  </a:schemeClr>
                </a:solidFill>
                <a:latin typeface="微软雅黑" panose="020B0503020204020204" pitchFamily="34" charset="-122"/>
                <a:ea typeface="微软雅黑" panose="020B0503020204020204" pitchFamily="34" charset="-122"/>
              </a:rPr>
              <a:t> </a:t>
            </a:r>
            <a:endParaRPr lang="en-US" altLang="zh-CN" sz="72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39AAA611-27E6-514F-A51B-D1B5F9BD149D}"/>
              </a:ext>
            </a:extLst>
          </p:cNvPr>
          <p:cNvSpPr txBox="1"/>
          <p:nvPr/>
        </p:nvSpPr>
        <p:spPr>
          <a:xfrm>
            <a:off x="405482" y="2041651"/>
            <a:ext cx="5641310" cy="1754326"/>
          </a:xfrm>
          <a:prstGeom prst="rect">
            <a:avLst/>
          </a:prstGeom>
          <a:noFill/>
        </p:spPr>
        <p:txBody>
          <a:bodyPr wrap="squar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基于特征分析</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采取策略</a:t>
            </a:r>
            <a:r>
              <a:rPr lang="zh-CN" altLang="en-US" b="1" dirty="0">
                <a:solidFill>
                  <a:schemeClr val="bg1"/>
                </a:solidFill>
                <a:latin typeface="微软雅黑" panose="020B0503020204020204" pitchFamily="34" charset="-122"/>
                <a:ea typeface="微软雅黑" panose="020B0503020204020204" pitchFamily="34" charset="-122"/>
              </a:rPr>
              <a:t>：</a:t>
            </a:r>
            <a:endParaRPr lang="en-US" altLang="zh-CN" b="1" dirty="0">
              <a:solidFill>
                <a:schemeClr val="bg1"/>
              </a:solidFill>
              <a:latin typeface="微软雅黑" panose="020B0503020204020204" pitchFamily="34" charset="-122"/>
              <a:ea typeface="微软雅黑" panose="020B0503020204020204" pitchFamily="34" charset="-122"/>
            </a:endParaRPr>
          </a:p>
          <a:p>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每个广告位求平均</a:t>
            </a:r>
            <a:r>
              <a:rPr lang="en-US" altLang="zh-CN" dirty="0">
                <a:solidFill>
                  <a:schemeClr val="bg1"/>
                </a:solidFill>
                <a:latin typeface="微软雅黑" panose="020B0503020204020204" pitchFamily="34" charset="-122"/>
                <a:ea typeface="微软雅黑" panose="020B0503020204020204" pitchFamily="34" charset="-122"/>
              </a:rPr>
              <a:t>score</a:t>
            </a:r>
          </a:p>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优先</a:t>
            </a:r>
            <a:r>
              <a:rPr lang="en-US" altLang="zh-CN" dirty="0">
                <a:solidFill>
                  <a:schemeClr val="bg1"/>
                </a:solidFill>
                <a:latin typeface="微软雅黑" panose="020B0503020204020204" pitchFamily="34" charset="-122"/>
                <a:ea typeface="微软雅黑" panose="020B0503020204020204" pitchFamily="34" charset="-122"/>
              </a:rPr>
              <a:t>drop</a:t>
            </a:r>
            <a:r>
              <a:rPr lang="zh-CN" altLang="en-US" dirty="0">
                <a:solidFill>
                  <a:schemeClr val="bg1"/>
                </a:solidFill>
                <a:latin typeface="微软雅黑" panose="020B0503020204020204" pitchFamily="34" charset="-122"/>
                <a:ea typeface="微软雅黑" panose="020B0503020204020204" pitchFamily="34" charset="-122"/>
              </a:rPr>
              <a:t>广告位平均</a:t>
            </a:r>
            <a:r>
              <a:rPr lang="en-US" altLang="zh-CN" dirty="0">
                <a:solidFill>
                  <a:schemeClr val="bg1"/>
                </a:solidFill>
                <a:latin typeface="微软雅黑" panose="020B0503020204020204" pitchFamily="34" charset="-122"/>
                <a:ea typeface="微软雅黑" panose="020B0503020204020204" pitchFamily="34" charset="-122"/>
              </a:rPr>
              <a:t>score</a:t>
            </a:r>
            <a:r>
              <a:rPr lang="zh-CN" altLang="en-US" dirty="0">
                <a:solidFill>
                  <a:schemeClr val="bg1"/>
                </a:solidFill>
                <a:latin typeface="微软雅黑" panose="020B0503020204020204" pitchFamily="34" charset="-122"/>
                <a:ea typeface="微软雅黑" panose="020B0503020204020204" pitchFamily="34" charset="-122"/>
              </a:rPr>
              <a:t>最小的流量（</a:t>
            </a:r>
            <a:r>
              <a:rPr lang="en-US" altLang="zh-CN" dirty="0">
                <a:solidFill>
                  <a:schemeClr val="bg1"/>
                </a:solidFill>
                <a:latin typeface="微软雅黑" panose="020B0503020204020204" pitchFamily="34" charset="-122"/>
                <a:ea typeface="微软雅黑" panose="020B0503020204020204" pitchFamily="34" charset="-122"/>
              </a:rPr>
              <a:t>rank</a:t>
            </a:r>
            <a:r>
              <a:rPr lang="zh-CN" altLang="en-US" dirty="0">
                <a:solidFill>
                  <a:schemeClr val="bg1"/>
                </a:solidFill>
                <a:latin typeface="微软雅黑" panose="020B0503020204020204" pitchFamily="34" charset="-122"/>
                <a:ea typeface="微软雅黑" panose="020B0503020204020204" pitchFamily="34" charset="-122"/>
              </a:rPr>
              <a:t>）</a:t>
            </a:r>
          </a:p>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用历史数据维护每个广告位的累积分布，查表</a:t>
            </a:r>
            <a:r>
              <a:rPr lang="en-US" altLang="zh-CN" b="1" dirty="0">
                <a:solidFill>
                  <a:srgbClr val="FF0000"/>
                </a:solidFill>
                <a:latin typeface="微软雅黑" panose="020B0503020204020204" pitchFamily="34" charset="-122"/>
                <a:ea typeface="微软雅黑" panose="020B0503020204020204" pitchFamily="34" charset="-122"/>
              </a:rPr>
              <a:t>O(1)</a:t>
            </a:r>
            <a:r>
              <a:rPr lang="zh-CN" altLang="en-US" dirty="0">
                <a:solidFill>
                  <a:schemeClr val="bg1"/>
                </a:solidFill>
                <a:latin typeface="微软雅黑" panose="020B0503020204020204" pitchFamily="34" charset="-122"/>
                <a:ea typeface="微软雅黑" panose="020B0503020204020204" pitchFamily="34" charset="-122"/>
              </a:rPr>
              <a:t>判断流量是否需要被</a:t>
            </a:r>
            <a:r>
              <a:rPr lang="en-US" altLang="zh-CN" dirty="0">
                <a:solidFill>
                  <a:schemeClr val="bg1"/>
                </a:solidFill>
                <a:latin typeface="微软雅黑" panose="020B0503020204020204" pitchFamily="34" charset="-122"/>
                <a:ea typeface="微软雅黑" panose="020B0503020204020204" pitchFamily="34" charset="-122"/>
              </a:rPr>
              <a:t>drop</a:t>
            </a:r>
          </a:p>
        </p:txBody>
      </p:sp>
      <p:pic>
        <p:nvPicPr>
          <p:cNvPr id="7" name="图片 6">
            <a:extLst>
              <a:ext uri="{FF2B5EF4-FFF2-40B4-BE49-F238E27FC236}">
                <a16:creationId xmlns:a16="http://schemas.microsoft.com/office/drawing/2014/main" id="{D2C04661-7448-FC48-943A-02B05F0706F8}"/>
              </a:ext>
            </a:extLst>
          </p:cNvPr>
          <p:cNvPicPr>
            <a:picLocks noChangeAspect="1"/>
          </p:cNvPicPr>
          <p:nvPr/>
        </p:nvPicPr>
        <p:blipFill>
          <a:blip r:embed="rId5"/>
          <a:stretch>
            <a:fillRect/>
          </a:stretch>
        </p:blipFill>
        <p:spPr>
          <a:xfrm>
            <a:off x="6452274" y="2041651"/>
            <a:ext cx="4767107" cy="4553148"/>
          </a:xfrm>
          <a:prstGeom prst="rect">
            <a:avLst/>
          </a:prstGeom>
        </p:spPr>
      </p:pic>
      <p:graphicFrame>
        <p:nvGraphicFramePr>
          <p:cNvPr id="9" name="表格 9">
            <a:extLst>
              <a:ext uri="{FF2B5EF4-FFF2-40B4-BE49-F238E27FC236}">
                <a16:creationId xmlns:a16="http://schemas.microsoft.com/office/drawing/2014/main" id="{1685A0E7-61EC-3348-BA7E-DDA15895327B}"/>
              </a:ext>
            </a:extLst>
          </p:cNvPr>
          <p:cNvGraphicFramePr>
            <a:graphicFrameLocks noGrp="1"/>
          </p:cNvGraphicFramePr>
          <p:nvPr>
            <p:extLst>
              <p:ext uri="{D42A27DB-BD31-4B8C-83A1-F6EECF244321}">
                <p14:modId xmlns:p14="http://schemas.microsoft.com/office/powerpoint/2010/main" val="232459710"/>
              </p:ext>
            </p:extLst>
          </p:nvPr>
        </p:nvGraphicFramePr>
        <p:xfrm>
          <a:off x="738937" y="4275428"/>
          <a:ext cx="4069368" cy="2103120"/>
        </p:xfrm>
        <a:graphic>
          <a:graphicData uri="http://schemas.openxmlformats.org/drawingml/2006/table">
            <a:tbl>
              <a:tblPr firstRow="1" bandRow="1">
                <a:tableStyleId>{125E5076-3810-47DD-B79F-674D7AD40C01}</a:tableStyleId>
              </a:tblPr>
              <a:tblGrid>
                <a:gridCol w="1356456">
                  <a:extLst>
                    <a:ext uri="{9D8B030D-6E8A-4147-A177-3AD203B41FA5}">
                      <a16:colId xmlns:a16="http://schemas.microsoft.com/office/drawing/2014/main" val="2328032897"/>
                    </a:ext>
                  </a:extLst>
                </a:gridCol>
                <a:gridCol w="1356456">
                  <a:extLst>
                    <a:ext uri="{9D8B030D-6E8A-4147-A177-3AD203B41FA5}">
                      <a16:colId xmlns:a16="http://schemas.microsoft.com/office/drawing/2014/main" val="4121015451"/>
                    </a:ext>
                  </a:extLst>
                </a:gridCol>
                <a:gridCol w="1356456">
                  <a:extLst>
                    <a:ext uri="{9D8B030D-6E8A-4147-A177-3AD203B41FA5}">
                      <a16:colId xmlns:a16="http://schemas.microsoft.com/office/drawing/2014/main" val="203214421"/>
                    </a:ext>
                  </a:extLst>
                </a:gridCol>
              </a:tblGrid>
              <a:tr h="290514">
                <a:tc>
                  <a:txBody>
                    <a:bodyPr/>
                    <a:lstStyle/>
                    <a:p>
                      <a:pPr algn="ctr"/>
                      <a:r>
                        <a:rPr lang="en-US" altLang="zh-CN" dirty="0">
                          <a:latin typeface="+mn-ea"/>
                          <a:ea typeface="+mn-ea"/>
                        </a:rPr>
                        <a:t>Drop</a:t>
                      </a:r>
                      <a:r>
                        <a:rPr lang="zh-CN" altLang="en-US" dirty="0">
                          <a:latin typeface="+mn-ea"/>
                          <a:ea typeface="+mn-ea"/>
                        </a:rPr>
                        <a:t>比例</a:t>
                      </a:r>
                    </a:p>
                  </a:txBody>
                  <a:tcPr/>
                </a:tc>
                <a:tc>
                  <a:txBody>
                    <a:bodyPr/>
                    <a:lstStyle/>
                    <a:p>
                      <a:pPr algn="ctr"/>
                      <a:r>
                        <a:rPr lang="zh-CN" altLang="en-US" dirty="0">
                          <a:latin typeface="+mn-ea"/>
                          <a:ea typeface="+mn-ea"/>
                        </a:rPr>
                        <a:t>实际</a:t>
                      </a:r>
                      <a:r>
                        <a:rPr lang="en-US" altLang="zh-CN" dirty="0">
                          <a:latin typeface="+mn-ea"/>
                          <a:ea typeface="+mn-ea"/>
                        </a:rPr>
                        <a:t>drop</a:t>
                      </a:r>
                      <a:r>
                        <a:rPr lang="zh-CN" altLang="en-US" dirty="0">
                          <a:latin typeface="+mn-ea"/>
                          <a:ea typeface="+mn-ea"/>
                        </a:rPr>
                        <a:t>比例</a:t>
                      </a:r>
                    </a:p>
                  </a:txBody>
                  <a:tcPr/>
                </a:tc>
                <a:tc>
                  <a:txBody>
                    <a:bodyPr/>
                    <a:lstStyle/>
                    <a:p>
                      <a:pPr algn="ctr"/>
                      <a:r>
                        <a:rPr lang="en-US" altLang="zh-CN" dirty="0">
                          <a:latin typeface="+mn-ea"/>
                          <a:ea typeface="+mn-ea"/>
                        </a:rPr>
                        <a:t>Score</a:t>
                      </a:r>
                      <a:r>
                        <a:rPr lang="zh-CN" altLang="en-US" dirty="0">
                          <a:latin typeface="+mn-ea"/>
                          <a:ea typeface="+mn-ea"/>
                        </a:rPr>
                        <a:t>损失比例</a:t>
                      </a:r>
                    </a:p>
                  </a:txBody>
                  <a:tcPr/>
                </a:tc>
                <a:extLst>
                  <a:ext uri="{0D108BD9-81ED-4DB2-BD59-A6C34878D82A}">
                    <a16:rowId xmlns:a16="http://schemas.microsoft.com/office/drawing/2014/main" val="948321522"/>
                  </a:ext>
                </a:extLst>
              </a:tr>
              <a:tr h="290514">
                <a:tc>
                  <a:txBody>
                    <a:bodyPr/>
                    <a:lstStyle/>
                    <a:p>
                      <a:pPr algn="ctr"/>
                      <a:r>
                        <a:rPr lang="en-US" altLang="zh-CN" dirty="0">
                          <a:latin typeface="+mn-ea"/>
                          <a:ea typeface="+mn-ea"/>
                        </a:rPr>
                        <a:t>1%</a:t>
                      </a:r>
                      <a:endParaRPr lang="zh-CN" altLang="en-US" dirty="0">
                        <a:latin typeface="+mn-ea"/>
                        <a:ea typeface="+mn-ea"/>
                      </a:endParaRPr>
                    </a:p>
                  </a:txBody>
                  <a:tcPr/>
                </a:tc>
                <a:tc>
                  <a:txBody>
                    <a:bodyPr/>
                    <a:lstStyle/>
                    <a:p>
                      <a:pPr algn="ctr"/>
                      <a:r>
                        <a:rPr lang="en-US" altLang="zh-CN" dirty="0">
                          <a:latin typeface="+mn-ea"/>
                          <a:ea typeface="+mn-ea"/>
                        </a:rPr>
                        <a:t>1.8%</a:t>
                      </a:r>
                      <a:endParaRPr lang="zh-CN" altLang="en-US" dirty="0">
                        <a:latin typeface="+mn-ea"/>
                        <a:ea typeface="+mn-ea"/>
                      </a:endParaRPr>
                    </a:p>
                  </a:txBody>
                  <a:tcPr/>
                </a:tc>
                <a:tc>
                  <a:txBody>
                    <a:bodyPr/>
                    <a:lstStyle/>
                    <a:p>
                      <a:pPr algn="ctr"/>
                      <a:r>
                        <a:rPr lang="en-US" altLang="zh-CN" dirty="0">
                          <a:latin typeface="+mn-ea"/>
                          <a:ea typeface="+mn-ea"/>
                        </a:rPr>
                        <a:t>0.010%</a:t>
                      </a:r>
                      <a:endParaRPr lang="zh-CN" altLang="en-US" dirty="0">
                        <a:latin typeface="+mn-ea"/>
                        <a:ea typeface="+mn-ea"/>
                      </a:endParaRPr>
                    </a:p>
                  </a:txBody>
                  <a:tcPr/>
                </a:tc>
                <a:extLst>
                  <a:ext uri="{0D108BD9-81ED-4DB2-BD59-A6C34878D82A}">
                    <a16:rowId xmlns:a16="http://schemas.microsoft.com/office/drawing/2014/main" val="1683687874"/>
                  </a:ext>
                </a:extLst>
              </a:tr>
              <a:tr h="290514">
                <a:tc>
                  <a:txBody>
                    <a:bodyPr/>
                    <a:lstStyle/>
                    <a:p>
                      <a:pPr algn="ctr"/>
                      <a:r>
                        <a:rPr lang="en-US" altLang="zh-CN" dirty="0">
                          <a:latin typeface="+mn-ea"/>
                          <a:ea typeface="+mn-ea"/>
                        </a:rPr>
                        <a:t>5%</a:t>
                      </a:r>
                      <a:endParaRPr lang="zh-CN" altLang="en-US" dirty="0">
                        <a:latin typeface="+mn-ea"/>
                        <a:ea typeface="+mn-ea"/>
                      </a:endParaRPr>
                    </a:p>
                  </a:txBody>
                  <a:tcPr/>
                </a:tc>
                <a:tc>
                  <a:txBody>
                    <a:bodyPr/>
                    <a:lstStyle/>
                    <a:p>
                      <a:pPr algn="ctr"/>
                      <a:r>
                        <a:rPr lang="en-US" altLang="zh-CN" dirty="0">
                          <a:latin typeface="+mn-ea"/>
                          <a:ea typeface="+mn-ea"/>
                        </a:rPr>
                        <a:t>5.5%</a:t>
                      </a:r>
                      <a:endParaRPr lang="zh-CN" altLang="en-US" dirty="0">
                        <a:latin typeface="+mn-ea"/>
                        <a:ea typeface="+mn-ea"/>
                      </a:endParaRPr>
                    </a:p>
                  </a:txBody>
                  <a:tcPr/>
                </a:tc>
                <a:tc>
                  <a:txBody>
                    <a:bodyPr/>
                    <a:lstStyle/>
                    <a:p>
                      <a:pPr algn="ctr"/>
                      <a:r>
                        <a:rPr lang="en-US" altLang="zh-CN" dirty="0">
                          <a:latin typeface="+mn-ea"/>
                          <a:ea typeface="+mn-ea"/>
                        </a:rPr>
                        <a:t>0.057%</a:t>
                      </a:r>
                      <a:endParaRPr lang="zh-CN" altLang="en-US" dirty="0">
                        <a:latin typeface="+mn-ea"/>
                        <a:ea typeface="+mn-ea"/>
                      </a:endParaRPr>
                    </a:p>
                  </a:txBody>
                  <a:tcPr/>
                </a:tc>
                <a:extLst>
                  <a:ext uri="{0D108BD9-81ED-4DB2-BD59-A6C34878D82A}">
                    <a16:rowId xmlns:a16="http://schemas.microsoft.com/office/drawing/2014/main" val="982504527"/>
                  </a:ext>
                </a:extLst>
              </a:tr>
              <a:tr h="290514">
                <a:tc>
                  <a:txBody>
                    <a:bodyPr/>
                    <a:lstStyle/>
                    <a:p>
                      <a:pPr algn="ctr"/>
                      <a:r>
                        <a:rPr lang="en-US" altLang="zh-CN" dirty="0">
                          <a:latin typeface="+mn-ea"/>
                          <a:ea typeface="+mn-ea"/>
                        </a:rPr>
                        <a:t>10%</a:t>
                      </a:r>
                      <a:endParaRPr lang="zh-CN" altLang="en-US" dirty="0">
                        <a:latin typeface="+mn-ea"/>
                        <a:ea typeface="+mn-ea"/>
                      </a:endParaRPr>
                    </a:p>
                  </a:txBody>
                  <a:tcPr/>
                </a:tc>
                <a:tc>
                  <a:txBody>
                    <a:bodyPr/>
                    <a:lstStyle/>
                    <a:p>
                      <a:pPr algn="ctr"/>
                      <a:r>
                        <a:rPr lang="en-US" altLang="zh-CN" dirty="0">
                          <a:latin typeface="+mn-ea"/>
                          <a:ea typeface="+mn-ea"/>
                        </a:rPr>
                        <a:t>10.8%</a:t>
                      </a:r>
                      <a:endParaRPr lang="zh-CN" altLang="en-US" dirty="0">
                        <a:latin typeface="+mn-ea"/>
                        <a:ea typeface="+mn-ea"/>
                      </a:endParaRPr>
                    </a:p>
                  </a:txBody>
                  <a:tcPr/>
                </a:tc>
                <a:tc>
                  <a:txBody>
                    <a:bodyPr/>
                    <a:lstStyle/>
                    <a:p>
                      <a:pPr algn="ctr"/>
                      <a:r>
                        <a:rPr lang="en-US" altLang="zh-CN" dirty="0">
                          <a:latin typeface="+mn-ea"/>
                          <a:ea typeface="+mn-ea"/>
                        </a:rPr>
                        <a:t>0.180%</a:t>
                      </a:r>
                      <a:endParaRPr lang="zh-CN" altLang="en-US" dirty="0">
                        <a:latin typeface="+mn-ea"/>
                        <a:ea typeface="+mn-ea"/>
                      </a:endParaRPr>
                    </a:p>
                  </a:txBody>
                  <a:tcPr/>
                </a:tc>
                <a:extLst>
                  <a:ext uri="{0D108BD9-81ED-4DB2-BD59-A6C34878D82A}">
                    <a16:rowId xmlns:a16="http://schemas.microsoft.com/office/drawing/2014/main" val="3336170057"/>
                  </a:ext>
                </a:extLst>
              </a:tr>
              <a:tr h="290514">
                <a:tc>
                  <a:txBody>
                    <a:bodyPr/>
                    <a:lstStyle/>
                    <a:p>
                      <a:pPr algn="ctr"/>
                      <a:r>
                        <a:rPr lang="en-US" altLang="zh-CN" dirty="0">
                          <a:latin typeface="+mn-ea"/>
                          <a:ea typeface="+mn-ea"/>
                        </a:rPr>
                        <a:t>15%</a:t>
                      </a:r>
                      <a:endParaRPr lang="zh-CN" altLang="en-US" dirty="0">
                        <a:latin typeface="+mn-ea"/>
                        <a:ea typeface="+mn-ea"/>
                      </a:endParaRPr>
                    </a:p>
                  </a:txBody>
                  <a:tcPr/>
                </a:tc>
                <a:tc>
                  <a:txBody>
                    <a:bodyPr/>
                    <a:lstStyle/>
                    <a:p>
                      <a:pPr algn="ctr"/>
                      <a:r>
                        <a:rPr lang="en-US" altLang="zh-CN" dirty="0">
                          <a:latin typeface="+mn-ea"/>
                          <a:ea typeface="+mn-ea"/>
                        </a:rPr>
                        <a:t>14.5%</a:t>
                      </a:r>
                      <a:endParaRPr lang="zh-CN" altLang="en-US" dirty="0">
                        <a:latin typeface="+mn-ea"/>
                        <a:ea typeface="+mn-ea"/>
                      </a:endParaRPr>
                    </a:p>
                  </a:txBody>
                  <a:tcPr/>
                </a:tc>
                <a:tc>
                  <a:txBody>
                    <a:bodyPr/>
                    <a:lstStyle/>
                    <a:p>
                      <a:pPr algn="ctr"/>
                      <a:r>
                        <a:rPr lang="en-US" altLang="zh-CN" dirty="0">
                          <a:latin typeface="+mn-ea"/>
                          <a:ea typeface="+mn-ea"/>
                        </a:rPr>
                        <a:t>0.348%</a:t>
                      </a:r>
                      <a:endParaRPr lang="zh-CN" altLang="en-US" dirty="0">
                        <a:latin typeface="+mn-ea"/>
                        <a:ea typeface="+mn-ea"/>
                      </a:endParaRPr>
                    </a:p>
                  </a:txBody>
                  <a:tcPr/>
                </a:tc>
                <a:extLst>
                  <a:ext uri="{0D108BD9-81ED-4DB2-BD59-A6C34878D82A}">
                    <a16:rowId xmlns:a16="http://schemas.microsoft.com/office/drawing/2014/main" val="3409482058"/>
                  </a:ext>
                </a:extLst>
              </a:tr>
            </a:tbl>
          </a:graphicData>
        </a:graphic>
      </p:graphicFrame>
    </p:spTree>
    <p:custDataLst>
      <p:tags r:id="rId1"/>
    </p:custDataLst>
    <p:extLst>
      <p:ext uri="{BB962C8B-B14F-4D97-AF65-F5344CB8AC3E}">
        <p14:creationId xmlns:p14="http://schemas.microsoft.com/office/powerpoint/2010/main" val="222973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6x9-内页"/>
          <p:cNvPicPr>
            <a:picLocks noChangeAspect="1"/>
          </p:cNvPicPr>
          <p:nvPr/>
        </p:nvPicPr>
        <p:blipFill>
          <a:blip r:embed="rId4"/>
          <a:stretch>
            <a:fillRect/>
          </a:stretch>
        </p:blipFill>
        <p:spPr>
          <a:xfrm>
            <a:off x="0" y="0"/>
            <a:ext cx="12190730" cy="6858000"/>
          </a:xfrm>
          <a:prstGeom prst="rect">
            <a:avLst/>
          </a:prstGeom>
        </p:spPr>
      </p:pic>
      <p:sp>
        <p:nvSpPr>
          <p:cNvPr id="6" name="流程图: 手动操作 5"/>
          <p:cNvSpPr/>
          <p:nvPr/>
        </p:nvSpPr>
        <p:spPr>
          <a:xfrm rot="16200000">
            <a:off x="-394970" y="1925320"/>
            <a:ext cx="978535" cy="189230"/>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390523" y="930502"/>
            <a:ext cx="4736279" cy="1200329"/>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Future</a:t>
            </a:r>
            <a:r>
              <a:rPr lang="zh-CN" altLang="en-US" sz="2400" b="1" dirty="0">
                <a:solidFill>
                  <a:schemeClr val="bg1"/>
                </a:solidFill>
                <a:latin typeface="微软雅黑" panose="020B0503020204020204" pitchFamily="34" charset="-122"/>
                <a:ea typeface="微软雅黑" panose="020B0503020204020204" pitchFamily="34" charset="-122"/>
              </a:rPr>
              <a:t> </a:t>
            </a:r>
            <a:r>
              <a:rPr lang="en-US" altLang="zh-CN" sz="2400" b="1" dirty="0">
                <a:solidFill>
                  <a:schemeClr val="bg1"/>
                </a:solidFill>
                <a:latin typeface="微软雅黑" panose="020B0503020204020204" pitchFamily="34" charset="-122"/>
                <a:ea typeface="微软雅黑" panose="020B0503020204020204" pitchFamily="34" charset="-122"/>
              </a:rPr>
              <a:t>Improvements</a:t>
            </a:r>
            <a:r>
              <a:rPr lang="zh-CN" altLang="en-US" sz="7200" b="1" dirty="0">
                <a:solidFill>
                  <a:schemeClr val="bg2">
                    <a:lumMod val="50000"/>
                  </a:schemeClr>
                </a:solidFill>
                <a:latin typeface="微软雅黑" panose="020B0503020204020204" pitchFamily="34" charset="-122"/>
                <a:ea typeface="微软雅黑" panose="020B0503020204020204" pitchFamily="34" charset="-122"/>
              </a:rPr>
              <a:t> </a:t>
            </a:r>
            <a:endParaRPr lang="en-US" altLang="zh-CN" sz="72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3A93E983-28DB-4B4E-9AFA-30F020C0921B}"/>
              </a:ext>
            </a:extLst>
          </p:cNvPr>
          <p:cNvSpPr txBox="1"/>
          <p:nvPr/>
        </p:nvSpPr>
        <p:spPr>
          <a:xfrm>
            <a:off x="390523" y="2335087"/>
            <a:ext cx="9540057" cy="923330"/>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我们的框架未来可以</a:t>
            </a:r>
            <a:r>
              <a:rPr lang="zh-CN" altLang="en-US" dirty="0">
                <a:solidFill>
                  <a:srgbClr val="FF0000"/>
                </a:solidFill>
                <a:latin typeface="微软雅黑" panose="020B0503020204020204" pitchFamily="34" charset="-122"/>
                <a:ea typeface="微软雅黑" panose="020B0503020204020204" pitchFamily="34" charset="-122"/>
              </a:rPr>
              <a:t>支持多种场景</a:t>
            </a:r>
            <a:r>
              <a:rPr lang="zh-CN" altLang="en-US" dirty="0">
                <a:solidFill>
                  <a:schemeClr val="bg1"/>
                </a:solidFill>
                <a:latin typeface="微软雅黑" panose="020B0503020204020204" pitchFamily="34" charset="-122"/>
                <a:ea typeface="微软雅黑" panose="020B0503020204020204" pitchFamily="34" charset="-122"/>
              </a:rPr>
              <a:t>，如下</a:t>
            </a:r>
            <a:endParaRPr lang="en-US" altLang="zh-CN" dirty="0">
              <a:solidFill>
                <a:schemeClr val="bg1"/>
              </a:solidFill>
              <a:latin typeface="微软雅黑" panose="020B0503020204020204" pitchFamily="34" charset="-122"/>
              <a:ea typeface="微软雅黑" panose="020B0503020204020204" pitchFamily="34" charset="-122"/>
            </a:endParaRPr>
          </a:p>
          <a:p>
            <a:endParaRPr lang="en-US" altLang="zh-CN" dirty="0">
              <a:solidFill>
                <a:schemeClr val="bg1"/>
              </a:solidFill>
              <a:latin typeface="微软雅黑" panose="020B0503020204020204" pitchFamily="34" charset="-122"/>
              <a:ea typeface="微软雅黑" panose="020B0503020204020204" pitchFamily="34" charset="-122"/>
            </a:endParaRPr>
          </a:p>
          <a:p>
            <a:pPr marL="457200" indent="-45720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不同降级框架和广告候选集长度的动态平衡闭环</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2" name="圆角矩形 1">
            <a:extLst>
              <a:ext uri="{FF2B5EF4-FFF2-40B4-BE49-F238E27FC236}">
                <a16:creationId xmlns:a16="http://schemas.microsoft.com/office/drawing/2014/main" id="{7CE88396-A7AB-5641-B23A-0F4E738D0D42}"/>
              </a:ext>
            </a:extLst>
          </p:cNvPr>
          <p:cNvSpPr/>
          <p:nvPr/>
        </p:nvSpPr>
        <p:spPr>
          <a:xfrm>
            <a:off x="659694" y="4178708"/>
            <a:ext cx="1573161" cy="6489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降级框架</a:t>
            </a:r>
          </a:p>
        </p:txBody>
      </p:sp>
      <p:sp>
        <p:nvSpPr>
          <p:cNvPr id="7" name="圆角矩形 6">
            <a:extLst>
              <a:ext uri="{FF2B5EF4-FFF2-40B4-BE49-F238E27FC236}">
                <a16:creationId xmlns:a16="http://schemas.microsoft.com/office/drawing/2014/main" id="{57D651BB-D773-2449-8B48-C865C7C05420}"/>
              </a:ext>
            </a:extLst>
          </p:cNvPr>
          <p:cNvSpPr/>
          <p:nvPr/>
        </p:nvSpPr>
        <p:spPr>
          <a:xfrm>
            <a:off x="3378313" y="4178708"/>
            <a:ext cx="1573161" cy="6489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调整后候选长度</a:t>
            </a:r>
          </a:p>
        </p:txBody>
      </p:sp>
      <p:cxnSp>
        <p:nvCxnSpPr>
          <p:cNvPr id="8" name="肘形连接符 7">
            <a:extLst>
              <a:ext uri="{FF2B5EF4-FFF2-40B4-BE49-F238E27FC236}">
                <a16:creationId xmlns:a16="http://schemas.microsoft.com/office/drawing/2014/main" id="{CF92DD27-ECA7-F745-AE85-CB8FF56D525C}"/>
              </a:ext>
            </a:extLst>
          </p:cNvPr>
          <p:cNvCxnSpPr>
            <a:stCxn id="2" idx="0"/>
            <a:endCxn id="7" idx="0"/>
          </p:cNvCxnSpPr>
          <p:nvPr/>
        </p:nvCxnSpPr>
        <p:spPr>
          <a:xfrm rot="5400000" flipH="1" flipV="1">
            <a:off x="2805584" y="2819399"/>
            <a:ext cx="12700" cy="2718619"/>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肘形连接符 9">
            <a:extLst>
              <a:ext uri="{FF2B5EF4-FFF2-40B4-BE49-F238E27FC236}">
                <a16:creationId xmlns:a16="http://schemas.microsoft.com/office/drawing/2014/main" id="{A84B7B7D-9655-3B4F-9AB8-F6EE134BBC56}"/>
              </a:ext>
            </a:extLst>
          </p:cNvPr>
          <p:cNvCxnSpPr>
            <a:stCxn id="7" idx="2"/>
            <a:endCxn id="2" idx="2"/>
          </p:cNvCxnSpPr>
          <p:nvPr/>
        </p:nvCxnSpPr>
        <p:spPr>
          <a:xfrm rot="5400000">
            <a:off x="2805585" y="3468328"/>
            <a:ext cx="12700" cy="2718619"/>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6840A231-33D7-0E41-92C1-4F8CD7A5D5AF}"/>
              </a:ext>
            </a:extLst>
          </p:cNvPr>
          <p:cNvSpPr txBox="1"/>
          <p:nvPr/>
        </p:nvSpPr>
        <p:spPr>
          <a:xfrm>
            <a:off x="390523" y="3576588"/>
            <a:ext cx="4839786" cy="369332"/>
          </a:xfrm>
          <a:prstGeom prst="rect">
            <a:avLst/>
          </a:prstGeom>
          <a:noFill/>
        </p:spPr>
        <p:txBody>
          <a:bodyPr wrap="none" rtlCol="0">
            <a:spAutoFit/>
          </a:bodyPr>
          <a:lstStyle/>
          <a:p>
            <a:r>
              <a:rPr kumimoji="1" lang="en-US" altLang="zh-CN" dirty="0">
                <a:solidFill>
                  <a:schemeClr val="lt1"/>
                </a:solidFill>
              </a:rPr>
              <a:t>Drop</a:t>
            </a:r>
            <a:r>
              <a:rPr kumimoji="1" lang="zh-CN" altLang="en-US" dirty="0">
                <a:solidFill>
                  <a:schemeClr val="lt1"/>
                </a:solidFill>
              </a:rPr>
              <a:t>更多流量，下游负载降低，候选长度上升</a:t>
            </a:r>
          </a:p>
        </p:txBody>
      </p:sp>
      <p:sp>
        <p:nvSpPr>
          <p:cNvPr id="13" name="文本框 12">
            <a:extLst>
              <a:ext uri="{FF2B5EF4-FFF2-40B4-BE49-F238E27FC236}">
                <a16:creationId xmlns:a16="http://schemas.microsoft.com/office/drawing/2014/main" id="{FF263609-7A78-1E45-8BB1-33F223A2A87F}"/>
              </a:ext>
            </a:extLst>
          </p:cNvPr>
          <p:cNvSpPr txBox="1"/>
          <p:nvPr/>
        </p:nvSpPr>
        <p:spPr>
          <a:xfrm>
            <a:off x="408528" y="5069238"/>
            <a:ext cx="5262979" cy="369332"/>
          </a:xfrm>
          <a:prstGeom prst="rect">
            <a:avLst/>
          </a:prstGeom>
          <a:noFill/>
        </p:spPr>
        <p:txBody>
          <a:bodyPr wrap="none" rtlCol="0">
            <a:spAutoFit/>
          </a:bodyPr>
          <a:lstStyle/>
          <a:p>
            <a:r>
              <a:rPr kumimoji="1" lang="zh-CN" altLang="en-US" dirty="0">
                <a:solidFill>
                  <a:schemeClr val="lt1"/>
                </a:solidFill>
              </a:rPr>
              <a:t>候选长度上升，下游负载升高，需要</a:t>
            </a:r>
            <a:r>
              <a:rPr kumimoji="1" lang="en-US" altLang="zh-CN" dirty="0">
                <a:solidFill>
                  <a:schemeClr val="lt1"/>
                </a:solidFill>
              </a:rPr>
              <a:t>drop</a:t>
            </a:r>
            <a:r>
              <a:rPr kumimoji="1" lang="zh-CN" altLang="en-US" dirty="0">
                <a:solidFill>
                  <a:schemeClr val="lt1"/>
                </a:solidFill>
              </a:rPr>
              <a:t>更多流量</a:t>
            </a:r>
          </a:p>
        </p:txBody>
      </p:sp>
      <p:sp>
        <p:nvSpPr>
          <p:cNvPr id="14" name="文本框 13">
            <a:extLst>
              <a:ext uri="{FF2B5EF4-FFF2-40B4-BE49-F238E27FC236}">
                <a16:creationId xmlns:a16="http://schemas.microsoft.com/office/drawing/2014/main" id="{D1523DD0-BCF7-8A41-922A-966A2F0C916A}"/>
              </a:ext>
            </a:extLst>
          </p:cNvPr>
          <p:cNvSpPr txBox="1"/>
          <p:nvPr/>
        </p:nvSpPr>
        <p:spPr>
          <a:xfrm>
            <a:off x="6471775" y="3558966"/>
            <a:ext cx="4839786" cy="369332"/>
          </a:xfrm>
          <a:prstGeom prst="rect">
            <a:avLst/>
          </a:prstGeom>
          <a:noFill/>
        </p:spPr>
        <p:txBody>
          <a:bodyPr wrap="none" rtlCol="0">
            <a:spAutoFit/>
          </a:bodyPr>
          <a:lstStyle/>
          <a:p>
            <a:r>
              <a:rPr kumimoji="1" lang="en-US" altLang="zh-CN" dirty="0">
                <a:solidFill>
                  <a:schemeClr val="lt1"/>
                </a:solidFill>
              </a:rPr>
              <a:t>Drop</a:t>
            </a:r>
            <a:r>
              <a:rPr kumimoji="1" lang="zh-CN" altLang="en-US" dirty="0">
                <a:solidFill>
                  <a:schemeClr val="lt1"/>
                </a:solidFill>
              </a:rPr>
              <a:t>较少流量，下游负载升高，候选长度下降</a:t>
            </a:r>
          </a:p>
        </p:txBody>
      </p:sp>
      <p:sp>
        <p:nvSpPr>
          <p:cNvPr id="15" name="圆角矩形 14">
            <a:extLst>
              <a:ext uri="{FF2B5EF4-FFF2-40B4-BE49-F238E27FC236}">
                <a16:creationId xmlns:a16="http://schemas.microsoft.com/office/drawing/2014/main" id="{53A7190E-6C21-244C-A935-5AFA18882AC6}"/>
              </a:ext>
            </a:extLst>
          </p:cNvPr>
          <p:cNvSpPr/>
          <p:nvPr/>
        </p:nvSpPr>
        <p:spPr>
          <a:xfrm>
            <a:off x="6321466" y="4173852"/>
            <a:ext cx="1573161" cy="6489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降级框架</a:t>
            </a:r>
          </a:p>
        </p:txBody>
      </p:sp>
      <p:sp>
        <p:nvSpPr>
          <p:cNvPr id="17" name="圆角矩形 16">
            <a:extLst>
              <a:ext uri="{FF2B5EF4-FFF2-40B4-BE49-F238E27FC236}">
                <a16:creationId xmlns:a16="http://schemas.microsoft.com/office/drawing/2014/main" id="{C3E806F1-7D0A-494D-A8E1-EC7999E3F83D}"/>
              </a:ext>
            </a:extLst>
          </p:cNvPr>
          <p:cNvSpPr/>
          <p:nvPr/>
        </p:nvSpPr>
        <p:spPr>
          <a:xfrm>
            <a:off x="9082788" y="4195197"/>
            <a:ext cx="1573161" cy="6489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调整后候选长度</a:t>
            </a:r>
          </a:p>
        </p:txBody>
      </p:sp>
      <p:cxnSp>
        <p:nvCxnSpPr>
          <p:cNvPr id="18" name="肘形连接符 17">
            <a:extLst>
              <a:ext uri="{FF2B5EF4-FFF2-40B4-BE49-F238E27FC236}">
                <a16:creationId xmlns:a16="http://schemas.microsoft.com/office/drawing/2014/main" id="{EE1345CF-86DF-7E46-89B3-516FD421259D}"/>
              </a:ext>
            </a:extLst>
          </p:cNvPr>
          <p:cNvCxnSpPr/>
          <p:nvPr/>
        </p:nvCxnSpPr>
        <p:spPr>
          <a:xfrm rot="5400000" flipH="1" flipV="1">
            <a:off x="8542727" y="2835888"/>
            <a:ext cx="12700" cy="2718619"/>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肘形连接符 18">
            <a:extLst>
              <a:ext uri="{FF2B5EF4-FFF2-40B4-BE49-F238E27FC236}">
                <a16:creationId xmlns:a16="http://schemas.microsoft.com/office/drawing/2014/main" id="{471A9AF6-9303-0A47-AB41-6A37C9C23695}"/>
              </a:ext>
            </a:extLst>
          </p:cNvPr>
          <p:cNvCxnSpPr/>
          <p:nvPr/>
        </p:nvCxnSpPr>
        <p:spPr>
          <a:xfrm rot="5400000">
            <a:off x="8542729" y="3484817"/>
            <a:ext cx="12700" cy="2718619"/>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421B0CD7-531C-FF49-A61D-B4EE412487CD}"/>
              </a:ext>
            </a:extLst>
          </p:cNvPr>
          <p:cNvSpPr txBox="1"/>
          <p:nvPr/>
        </p:nvSpPr>
        <p:spPr>
          <a:xfrm>
            <a:off x="6260178" y="5032545"/>
            <a:ext cx="5262979" cy="369332"/>
          </a:xfrm>
          <a:prstGeom prst="rect">
            <a:avLst/>
          </a:prstGeom>
          <a:noFill/>
        </p:spPr>
        <p:txBody>
          <a:bodyPr wrap="none" rtlCol="0">
            <a:spAutoFit/>
          </a:bodyPr>
          <a:lstStyle/>
          <a:p>
            <a:r>
              <a:rPr kumimoji="1" lang="zh-CN" altLang="en-US" dirty="0">
                <a:solidFill>
                  <a:schemeClr val="lt1"/>
                </a:solidFill>
              </a:rPr>
              <a:t>候选长度下降，下游负载降低，需要</a:t>
            </a:r>
            <a:r>
              <a:rPr kumimoji="1" lang="en-US" altLang="zh-CN" dirty="0">
                <a:solidFill>
                  <a:schemeClr val="lt1"/>
                </a:solidFill>
              </a:rPr>
              <a:t>drop</a:t>
            </a:r>
            <a:r>
              <a:rPr kumimoji="1" lang="zh-CN" altLang="en-US" dirty="0">
                <a:solidFill>
                  <a:schemeClr val="lt1"/>
                </a:solidFill>
              </a:rPr>
              <a:t>更少流量</a:t>
            </a:r>
          </a:p>
        </p:txBody>
      </p:sp>
    </p:spTree>
    <p:custDataLst>
      <p:tags r:id="rId1"/>
    </p:custDataLst>
    <p:extLst>
      <p:ext uri="{BB962C8B-B14F-4D97-AF65-F5344CB8AC3E}">
        <p14:creationId xmlns:p14="http://schemas.microsoft.com/office/powerpoint/2010/main" val="12631873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6x9-内页"/>
          <p:cNvPicPr>
            <a:picLocks noChangeAspect="1"/>
          </p:cNvPicPr>
          <p:nvPr/>
        </p:nvPicPr>
        <p:blipFill>
          <a:blip r:embed="rId4"/>
          <a:stretch>
            <a:fillRect/>
          </a:stretch>
        </p:blipFill>
        <p:spPr>
          <a:xfrm>
            <a:off x="0" y="0"/>
            <a:ext cx="12190730" cy="6858000"/>
          </a:xfrm>
          <a:prstGeom prst="rect">
            <a:avLst/>
          </a:prstGeom>
        </p:spPr>
      </p:pic>
      <p:sp>
        <p:nvSpPr>
          <p:cNvPr id="6" name="流程图: 手动操作 5"/>
          <p:cNvSpPr/>
          <p:nvPr/>
        </p:nvSpPr>
        <p:spPr>
          <a:xfrm rot="16200000">
            <a:off x="-394970" y="1925320"/>
            <a:ext cx="978535" cy="189230"/>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390523" y="930502"/>
            <a:ext cx="4736279" cy="1200329"/>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Future</a:t>
            </a:r>
            <a:r>
              <a:rPr lang="zh-CN" altLang="en-US" sz="2400" b="1" dirty="0">
                <a:solidFill>
                  <a:schemeClr val="bg1"/>
                </a:solidFill>
                <a:latin typeface="微软雅黑" panose="020B0503020204020204" pitchFamily="34" charset="-122"/>
                <a:ea typeface="微软雅黑" panose="020B0503020204020204" pitchFamily="34" charset="-122"/>
              </a:rPr>
              <a:t> </a:t>
            </a:r>
            <a:r>
              <a:rPr lang="en-US" altLang="zh-CN" sz="2400" b="1" dirty="0">
                <a:solidFill>
                  <a:schemeClr val="bg1"/>
                </a:solidFill>
                <a:latin typeface="微软雅黑" panose="020B0503020204020204" pitchFamily="34" charset="-122"/>
                <a:ea typeface="微软雅黑" panose="020B0503020204020204" pitchFamily="34" charset="-122"/>
              </a:rPr>
              <a:t>Improvements</a:t>
            </a:r>
            <a:r>
              <a:rPr lang="zh-CN" altLang="en-US" sz="7200" b="1" dirty="0">
                <a:solidFill>
                  <a:schemeClr val="bg2">
                    <a:lumMod val="50000"/>
                  </a:schemeClr>
                </a:solidFill>
                <a:latin typeface="微软雅黑" panose="020B0503020204020204" pitchFamily="34" charset="-122"/>
                <a:ea typeface="微软雅黑" panose="020B0503020204020204" pitchFamily="34" charset="-122"/>
              </a:rPr>
              <a:t> </a:t>
            </a:r>
            <a:endParaRPr lang="en-US" altLang="zh-CN" sz="72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3A93E983-28DB-4B4E-9AFA-30F020C0921B}"/>
              </a:ext>
            </a:extLst>
          </p:cNvPr>
          <p:cNvSpPr txBox="1"/>
          <p:nvPr/>
        </p:nvSpPr>
        <p:spPr>
          <a:xfrm>
            <a:off x="390523" y="2430959"/>
            <a:ext cx="9540057" cy="369332"/>
          </a:xfrm>
          <a:prstGeom prst="rect">
            <a:avLst/>
          </a:prstGeom>
          <a:noFill/>
        </p:spPr>
        <p:txBody>
          <a:bodyPr wrap="square" rtlCol="0">
            <a:spAutoFit/>
          </a:bodyPr>
          <a:lstStyle/>
          <a:p>
            <a:pPr marL="457200" indent="-45720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一般来说，较复杂模型的收益较大，对不同的流量分配不同复杂程度的模型</a:t>
            </a:r>
            <a:endParaRPr lang="en-US" altLang="zh-CN" dirty="0">
              <a:solidFill>
                <a:schemeClr val="bg1"/>
              </a:solidFill>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A09BCDAA-1003-3F4C-A481-51D438729F77}"/>
              </a:ext>
            </a:extLst>
          </p:cNvPr>
          <p:cNvGrpSpPr/>
          <p:nvPr/>
        </p:nvGrpSpPr>
        <p:grpSpPr>
          <a:xfrm>
            <a:off x="2758662" y="3259485"/>
            <a:ext cx="5925828" cy="3139321"/>
            <a:chOff x="3132451" y="3095611"/>
            <a:chExt cx="5925828" cy="3139321"/>
          </a:xfrm>
        </p:grpSpPr>
        <p:pic>
          <p:nvPicPr>
            <p:cNvPr id="3" name="图片 2">
              <a:extLst>
                <a:ext uri="{FF2B5EF4-FFF2-40B4-BE49-F238E27FC236}">
                  <a16:creationId xmlns:a16="http://schemas.microsoft.com/office/drawing/2014/main" id="{E8D90A7D-B968-4C42-8BC2-7E9655B42996}"/>
                </a:ext>
              </a:extLst>
            </p:cNvPr>
            <p:cNvPicPr>
              <a:picLocks noChangeAspect="1"/>
            </p:cNvPicPr>
            <p:nvPr/>
          </p:nvPicPr>
          <p:blipFill>
            <a:blip r:embed="rId5"/>
            <a:stretch>
              <a:fillRect/>
            </a:stretch>
          </p:blipFill>
          <p:spPr>
            <a:xfrm>
              <a:off x="3132451" y="3095611"/>
              <a:ext cx="5925828" cy="3139321"/>
            </a:xfrm>
            <a:prstGeom prst="rect">
              <a:avLst/>
            </a:prstGeom>
          </p:spPr>
        </p:pic>
        <p:sp>
          <p:nvSpPr>
            <p:cNvPr id="9" name="矩形 8">
              <a:extLst>
                <a:ext uri="{FF2B5EF4-FFF2-40B4-BE49-F238E27FC236}">
                  <a16:creationId xmlns:a16="http://schemas.microsoft.com/office/drawing/2014/main" id="{85424AFA-BE78-5F49-B161-398B71DBBCB8}"/>
                </a:ext>
              </a:extLst>
            </p:cNvPr>
            <p:cNvSpPr/>
            <p:nvPr/>
          </p:nvSpPr>
          <p:spPr>
            <a:xfrm>
              <a:off x="5397274" y="4070555"/>
              <a:ext cx="1013357" cy="11606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动态算力分配</a:t>
              </a:r>
            </a:p>
          </p:txBody>
        </p:sp>
      </p:grpSp>
    </p:spTree>
    <p:custDataLst>
      <p:tags r:id="rId1"/>
    </p:custDataLst>
    <p:extLst>
      <p:ext uri="{BB962C8B-B14F-4D97-AF65-F5344CB8AC3E}">
        <p14:creationId xmlns:p14="http://schemas.microsoft.com/office/powerpoint/2010/main" val="63721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6x9-嘉宾页"/>
          <p:cNvPicPr>
            <a:picLocks noChangeAspect="1"/>
          </p:cNvPicPr>
          <p:nvPr/>
        </p:nvPicPr>
        <p:blipFill>
          <a:blip r:embed="rId4"/>
          <a:stretch>
            <a:fillRect/>
          </a:stretch>
        </p:blipFill>
        <p:spPr>
          <a:xfrm>
            <a:off x="0" y="0"/>
            <a:ext cx="12190730" cy="6858000"/>
          </a:xfrm>
          <a:prstGeom prst="rect">
            <a:avLst/>
          </a:prstGeom>
        </p:spPr>
      </p:pic>
      <p:grpSp>
        <p:nvGrpSpPr>
          <p:cNvPr id="3" name="组合 2"/>
          <p:cNvGrpSpPr/>
          <p:nvPr/>
        </p:nvGrpSpPr>
        <p:grpSpPr>
          <a:xfrm>
            <a:off x="5272405" y="1457325"/>
            <a:ext cx="665480" cy="3143885"/>
            <a:chOff x="9076" y="2423"/>
            <a:chExt cx="1048" cy="4951"/>
          </a:xfrm>
        </p:grpSpPr>
        <p:sp>
          <p:nvSpPr>
            <p:cNvPr id="8" name="椭圆 7"/>
            <p:cNvSpPr/>
            <p:nvPr/>
          </p:nvSpPr>
          <p:spPr>
            <a:xfrm>
              <a:off x="9076" y="2423"/>
              <a:ext cx="1047" cy="94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01</a:t>
              </a:r>
            </a:p>
          </p:txBody>
        </p:sp>
        <p:sp>
          <p:nvSpPr>
            <p:cNvPr id="9" name="椭圆 8"/>
            <p:cNvSpPr/>
            <p:nvPr/>
          </p:nvSpPr>
          <p:spPr>
            <a:xfrm>
              <a:off x="9076" y="3760"/>
              <a:ext cx="1047" cy="940"/>
            </a:xfrm>
            <a:prstGeom prst="ellipse">
              <a:avLst/>
            </a:prstGeom>
            <a:solidFill>
              <a:schemeClr val="accent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a:t>02</a:t>
              </a:r>
            </a:p>
          </p:txBody>
        </p:sp>
        <p:sp>
          <p:nvSpPr>
            <p:cNvPr id="10" name="椭圆 9"/>
            <p:cNvSpPr/>
            <p:nvPr/>
          </p:nvSpPr>
          <p:spPr>
            <a:xfrm>
              <a:off x="9076" y="5097"/>
              <a:ext cx="1047" cy="940"/>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03</a:t>
              </a:r>
            </a:p>
          </p:txBody>
        </p:sp>
        <p:sp>
          <p:nvSpPr>
            <p:cNvPr id="13" name="椭圆 12"/>
            <p:cNvSpPr/>
            <p:nvPr/>
          </p:nvSpPr>
          <p:spPr>
            <a:xfrm>
              <a:off x="9077" y="6434"/>
              <a:ext cx="1047" cy="940"/>
            </a:xfrm>
            <a:prstGeom prst="ellipse">
              <a:avLst/>
            </a:prstGeom>
            <a:solidFill>
              <a:schemeClr val="accent3"/>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a:t>04</a:t>
              </a:r>
            </a:p>
          </p:txBody>
        </p:sp>
      </p:grpSp>
      <p:sp>
        <p:nvSpPr>
          <p:cNvPr id="15" name="文本框 14"/>
          <p:cNvSpPr txBox="1"/>
          <p:nvPr/>
        </p:nvSpPr>
        <p:spPr>
          <a:xfrm>
            <a:off x="3084195" y="1975485"/>
            <a:ext cx="1101090" cy="829945"/>
          </a:xfrm>
          <a:prstGeom prst="rect">
            <a:avLst/>
          </a:prstGeom>
          <a:noFill/>
        </p:spPr>
        <p:txBody>
          <a:bodyPr wrap="square" rtlCol="0">
            <a:spAutoFit/>
          </a:bodyPr>
          <a:lstStyle/>
          <a:p>
            <a:r>
              <a:rPr lang="zh-CN" altLang="en-US" sz="4800">
                <a:solidFill>
                  <a:schemeClr val="bg1"/>
                </a:solidFill>
                <a:latin typeface="微软雅黑" panose="020B0503020204020204" pitchFamily="34" charset="-122"/>
                <a:ea typeface="微软雅黑" panose="020B0503020204020204" pitchFamily="34" charset="-122"/>
              </a:rPr>
              <a:t>目</a:t>
            </a:r>
          </a:p>
        </p:txBody>
      </p:sp>
      <p:sp>
        <p:nvSpPr>
          <p:cNvPr id="16" name="文本框 15"/>
          <p:cNvSpPr txBox="1"/>
          <p:nvPr/>
        </p:nvSpPr>
        <p:spPr>
          <a:xfrm>
            <a:off x="3773805" y="2675890"/>
            <a:ext cx="1498600" cy="706755"/>
          </a:xfrm>
          <a:prstGeom prst="rect">
            <a:avLst/>
          </a:prstGeom>
          <a:noFill/>
        </p:spPr>
        <p:txBody>
          <a:bodyPr wrap="square" rtlCol="0">
            <a:spAutoFit/>
          </a:bodyPr>
          <a:lstStyle/>
          <a:p>
            <a:r>
              <a:rPr lang="zh-CN" altLang="en-US" sz="4000">
                <a:solidFill>
                  <a:schemeClr val="bg1"/>
                </a:solidFill>
                <a:latin typeface="微软雅黑" panose="020B0503020204020204" pitchFamily="34" charset="-122"/>
                <a:ea typeface="微软雅黑" panose="020B0503020204020204" pitchFamily="34" charset="-122"/>
              </a:rPr>
              <a:t>录</a:t>
            </a:r>
          </a:p>
        </p:txBody>
      </p:sp>
      <p:sp>
        <p:nvSpPr>
          <p:cNvPr id="17" name="文本框 16"/>
          <p:cNvSpPr txBox="1"/>
          <p:nvPr/>
        </p:nvSpPr>
        <p:spPr>
          <a:xfrm rot="5400000">
            <a:off x="1707515" y="4076065"/>
            <a:ext cx="3248025" cy="706755"/>
          </a:xfrm>
          <a:prstGeom prst="rect">
            <a:avLst/>
          </a:prstGeom>
          <a:noFill/>
        </p:spPr>
        <p:txBody>
          <a:bodyPr wrap="square" rtlCol="0">
            <a:spAutoFit/>
          </a:bodyPr>
          <a:lstStyle/>
          <a:p>
            <a:pPr indent="0" algn="just">
              <a:buNone/>
            </a:pPr>
            <a:r>
              <a:rPr lang="en-US" altLang="zh-CN" sz="2000" b="1">
                <a:solidFill>
                  <a:schemeClr val="bg1"/>
                </a:solidFill>
                <a:latin typeface="微软雅黑" panose="020B0503020204020204" pitchFamily="34" charset="-122"/>
                <a:ea typeface="微软雅黑" panose="020B0503020204020204" pitchFamily="34" charset="-122"/>
              </a:rPr>
              <a:t>contents</a:t>
            </a:r>
          </a:p>
          <a:p>
            <a:pPr indent="0" algn="just">
              <a:buNone/>
            </a:pPr>
            <a:endParaRPr lang="en-US" altLang="zh-CN" sz="2000" b="1">
              <a:solidFill>
                <a:schemeClr val="bg1"/>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01AE80A0-C9FD-D249-BAFE-AC3581F1DDE9}"/>
              </a:ext>
            </a:extLst>
          </p:cNvPr>
          <p:cNvSpPr txBox="1"/>
          <p:nvPr/>
        </p:nvSpPr>
        <p:spPr>
          <a:xfrm>
            <a:off x="6585735" y="1582220"/>
            <a:ext cx="2363056" cy="369332"/>
          </a:xfrm>
          <a:prstGeom prst="rect">
            <a:avLst/>
          </a:prstGeom>
          <a:noFill/>
        </p:spPr>
        <p:txBody>
          <a:bodyPr wrap="square" rtlCol="0">
            <a:spAutoFit/>
          </a:bodyPr>
          <a:lstStyle/>
          <a:p>
            <a:r>
              <a:rPr kumimoji="1" lang="en-US" altLang="zh-CN" dirty="0">
                <a:solidFill>
                  <a:schemeClr val="bg1"/>
                </a:solidFill>
              </a:rPr>
              <a:t>Team</a:t>
            </a:r>
            <a:r>
              <a:rPr kumimoji="1" lang="zh-CN" altLang="en-US" dirty="0">
                <a:solidFill>
                  <a:schemeClr val="bg1"/>
                </a:solidFill>
              </a:rPr>
              <a:t> </a:t>
            </a:r>
            <a:r>
              <a:rPr kumimoji="1" lang="en-US" altLang="zh-CN" dirty="0">
                <a:solidFill>
                  <a:schemeClr val="bg1"/>
                </a:solidFill>
              </a:rPr>
              <a:t>Intro</a:t>
            </a:r>
            <a:endParaRPr kumimoji="1" lang="zh-CN" altLang="en-US" dirty="0">
              <a:solidFill>
                <a:schemeClr val="bg1"/>
              </a:solidFill>
            </a:endParaRPr>
          </a:p>
        </p:txBody>
      </p:sp>
      <p:sp>
        <p:nvSpPr>
          <p:cNvPr id="12" name="文本框 11">
            <a:extLst>
              <a:ext uri="{FF2B5EF4-FFF2-40B4-BE49-F238E27FC236}">
                <a16:creationId xmlns:a16="http://schemas.microsoft.com/office/drawing/2014/main" id="{3DEDCFEE-7102-0F44-8A91-5FE6F52ECC18}"/>
              </a:ext>
            </a:extLst>
          </p:cNvPr>
          <p:cNvSpPr txBox="1"/>
          <p:nvPr/>
        </p:nvSpPr>
        <p:spPr>
          <a:xfrm>
            <a:off x="6585734" y="2453280"/>
            <a:ext cx="3091665" cy="369332"/>
          </a:xfrm>
          <a:prstGeom prst="rect">
            <a:avLst/>
          </a:prstGeom>
          <a:noFill/>
        </p:spPr>
        <p:txBody>
          <a:bodyPr wrap="square" rtlCol="0">
            <a:spAutoFit/>
          </a:bodyPr>
          <a:lstStyle/>
          <a:p>
            <a:r>
              <a:rPr kumimoji="1" lang="en-US" altLang="zh-CN" dirty="0">
                <a:solidFill>
                  <a:schemeClr val="bg1"/>
                </a:solidFill>
              </a:rPr>
              <a:t>Background</a:t>
            </a:r>
            <a:r>
              <a:rPr kumimoji="1" lang="zh-CN" altLang="en-US" dirty="0">
                <a:solidFill>
                  <a:schemeClr val="bg1"/>
                </a:solidFill>
              </a:rPr>
              <a:t> </a:t>
            </a:r>
            <a:r>
              <a:rPr kumimoji="1" lang="en-US" altLang="zh-CN" dirty="0">
                <a:solidFill>
                  <a:schemeClr val="bg1"/>
                </a:solidFill>
              </a:rPr>
              <a:t>&amp;</a:t>
            </a:r>
            <a:r>
              <a:rPr kumimoji="1" lang="zh-CN" altLang="en-US" dirty="0">
                <a:solidFill>
                  <a:schemeClr val="bg1"/>
                </a:solidFill>
              </a:rPr>
              <a:t> </a:t>
            </a:r>
            <a:r>
              <a:rPr kumimoji="1" lang="en-US" altLang="zh-CN" dirty="0">
                <a:solidFill>
                  <a:schemeClr val="bg1"/>
                </a:solidFill>
              </a:rPr>
              <a:t>Analysis</a:t>
            </a:r>
            <a:endParaRPr kumimoji="1" lang="zh-CN" altLang="en-US" dirty="0">
              <a:solidFill>
                <a:schemeClr val="bg1"/>
              </a:solidFill>
            </a:endParaRPr>
          </a:p>
        </p:txBody>
      </p:sp>
      <p:sp>
        <p:nvSpPr>
          <p:cNvPr id="14" name="文本框 13">
            <a:extLst>
              <a:ext uri="{FF2B5EF4-FFF2-40B4-BE49-F238E27FC236}">
                <a16:creationId xmlns:a16="http://schemas.microsoft.com/office/drawing/2014/main" id="{5AF776AB-CAE3-CC46-AF8D-3A90458FEC84}"/>
              </a:ext>
            </a:extLst>
          </p:cNvPr>
          <p:cNvSpPr txBox="1"/>
          <p:nvPr/>
        </p:nvSpPr>
        <p:spPr>
          <a:xfrm>
            <a:off x="6585735" y="3324341"/>
            <a:ext cx="2363056" cy="369332"/>
          </a:xfrm>
          <a:prstGeom prst="rect">
            <a:avLst/>
          </a:prstGeom>
          <a:noFill/>
        </p:spPr>
        <p:txBody>
          <a:bodyPr wrap="square" rtlCol="0">
            <a:spAutoFit/>
          </a:bodyPr>
          <a:lstStyle/>
          <a:p>
            <a:r>
              <a:rPr kumimoji="1" lang="en-US" altLang="zh-CN" dirty="0">
                <a:solidFill>
                  <a:schemeClr val="bg1"/>
                </a:solidFill>
              </a:rPr>
              <a:t>Algorithm</a:t>
            </a:r>
            <a:r>
              <a:rPr kumimoji="1" lang="zh-CN" altLang="en-US" dirty="0">
                <a:solidFill>
                  <a:schemeClr val="bg1"/>
                </a:solidFill>
              </a:rPr>
              <a:t> </a:t>
            </a:r>
            <a:r>
              <a:rPr kumimoji="1" lang="en-US" altLang="zh-CN" dirty="0">
                <a:solidFill>
                  <a:schemeClr val="bg1"/>
                </a:solidFill>
              </a:rPr>
              <a:t>&amp;</a:t>
            </a:r>
            <a:r>
              <a:rPr kumimoji="1" lang="zh-CN" altLang="en-US" dirty="0">
                <a:solidFill>
                  <a:schemeClr val="bg1"/>
                </a:solidFill>
              </a:rPr>
              <a:t> </a:t>
            </a:r>
            <a:r>
              <a:rPr kumimoji="1" lang="en-US" altLang="zh-CN" dirty="0">
                <a:solidFill>
                  <a:schemeClr val="bg1"/>
                </a:solidFill>
              </a:rPr>
              <a:t>Results</a:t>
            </a:r>
            <a:endParaRPr kumimoji="1" lang="zh-CN" altLang="en-US" dirty="0">
              <a:solidFill>
                <a:schemeClr val="bg1"/>
              </a:solidFill>
            </a:endParaRPr>
          </a:p>
        </p:txBody>
      </p:sp>
      <p:sp>
        <p:nvSpPr>
          <p:cNvPr id="18" name="文本框 17">
            <a:extLst>
              <a:ext uri="{FF2B5EF4-FFF2-40B4-BE49-F238E27FC236}">
                <a16:creationId xmlns:a16="http://schemas.microsoft.com/office/drawing/2014/main" id="{25C670BF-5BE0-3447-B3E9-FF8A3E77FDF3}"/>
              </a:ext>
            </a:extLst>
          </p:cNvPr>
          <p:cNvSpPr txBox="1"/>
          <p:nvPr/>
        </p:nvSpPr>
        <p:spPr>
          <a:xfrm>
            <a:off x="6585735" y="4195402"/>
            <a:ext cx="2363056" cy="369332"/>
          </a:xfrm>
          <a:prstGeom prst="rect">
            <a:avLst/>
          </a:prstGeom>
          <a:noFill/>
        </p:spPr>
        <p:txBody>
          <a:bodyPr wrap="square" rtlCol="0">
            <a:spAutoFit/>
          </a:bodyPr>
          <a:lstStyle/>
          <a:p>
            <a:r>
              <a:rPr kumimoji="1" lang="en-US" altLang="zh-CN" dirty="0">
                <a:solidFill>
                  <a:schemeClr val="bg1"/>
                </a:solidFill>
              </a:rPr>
              <a:t>Future</a:t>
            </a:r>
            <a:r>
              <a:rPr kumimoji="1" lang="zh-CN" altLang="en-US" dirty="0">
                <a:solidFill>
                  <a:schemeClr val="bg1"/>
                </a:solidFill>
              </a:rPr>
              <a:t> </a:t>
            </a:r>
            <a:r>
              <a:rPr kumimoji="1" lang="en-US" altLang="zh-CN" dirty="0">
                <a:solidFill>
                  <a:schemeClr val="bg1"/>
                </a:solidFill>
              </a:rPr>
              <a:t>Work</a:t>
            </a:r>
            <a:endParaRPr kumimoji="1" lang="zh-CN" altLang="en-US" dirty="0">
              <a:solidFill>
                <a:schemeClr val="bg1"/>
              </a:solidFill>
            </a:endParaRP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6x9-尾页"/>
          <p:cNvPicPr>
            <a:picLocks noChangeAspect="1"/>
          </p:cNvPicPr>
          <p:nvPr/>
        </p:nvPicPr>
        <p:blipFill>
          <a:blip r:embed="rId3"/>
          <a:stretch>
            <a:fillRect/>
          </a:stretch>
        </p:blipFill>
        <p:spPr>
          <a:xfrm>
            <a:off x="1270" y="0"/>
            <a:ext cx="12190730" cy="6858000"/>
          </a:xfrm>
          <a:prstGeom prst="rect">
            <a:avLst/>
          </a:prstGeom>
        </p:spPr>
      </p:pic>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6x9-内页"/>
          <p:cNvPicPr>
            <a:picLocks noChangeAspect="1"/>
          </p:cNvPicPr>
          <p:nvPr/>
        </p:nvPicPr>
        <p:blipFill>
          <a:blip r:embed="rId4"/>
          <a:stretch>
            <a:fillRect/>
          </a:stretch>
        </p:blipFill>
        <p:spPr>
          <a:xfrm>
            <a:off x="-318" y="0"/>
            <a:ext cx="12190730" cy="6858000"/>
          </a:xfrm>
          <a:prstGeom prst="rect">
            <a:avLst/>
          </a:prstGeom>
        </p:spPr>
      </p:pic>
      <p:sp>
        <p:nvSpPr>
          <p:cNvPr id="6" name="流程图: 手动操作 5"/>
          <p:cNvSpPr/>
          <p:nvPr/>
        </p:nvSpPr>
        <p:spPr>
          <a:xfrm rot="16200000">
            <a:off x="-394970" y="1925320"/>
            <a:ext cx="978535" cy="189230"/>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390524" y="930502"/>
            <a:ext cx="4736279" cy="1200329"/>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Team</a:t>
            </a:r>
            <a:r>
              <a:rPr lang="zh-CN" altLang="en-US" sz="2400" b="1" dirty="0">
                <a:solidFill>
                  <a:schemeClr val="bg1"/>
                </a:solidFill>
                <a:latin typeface="微软雅黑" panose="020B0503020204020204" pitchFamily="34" charset="-122"/>
                <a:ea typeface="微软雅黑" panose="020B0503020204020204" pitchFamily="34" charset="-122"/>
              </a:rPr>
              <a:t> </a:t>
            </a:r>
            <a:r>
              <a:rPr lang="en-US" altLang="zh-CN" sz="2400" b="1" dirty="0">
                <a:solidFill>
                  <a:schemeClr val="bg1"/>
                </a:solidFill>
                <a:latin typeface="微软雅黑" panose="020B0503020204020204" pitchFamily="34" charset="-122"/>
                <a:ea typeface="微软雅黑" panose="020B0503020204020204" pitchFamily="34" charset="-122"/>
              </a:rPr>
              <a:t>Intro</a:t>
            </a:r>
            <a:r>
              <a:rPr lang="zh-CN" altLang="en-US" sz="7200" b="1" dirty="0">
                <a:solidFill>
                  <a:schemeClr val="bg2">
                    <a:lumMod val="50000"/>
                  </a:schemeClr>
                </a:solidFill>
                <a:latin typeface="微软雅黑" panose="020B0503020204020204" pitchFamily="34" charset="-122"/>
                <a:ea typeface="微软雅黑" panose="020B0503020204020204" pitchFamily="34" charset="-122"/>
              </a:rPr>
              <a:t> </a:t>
            </a:r>
            <a:endParaRPr lang="en-US" altLang="zh-CN" sz="72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E7B32CC5-9E0C-7944-9AB1-90EF3C4F4C9E}"/>
              </a:ext>
            </a:extLst>
          </p:cNvPr>
          <p:cNvSpPr txBox="1"/>
          <p:nvPr/>
        </p:nvSpPr>
        <p:spPr>
          <a:xfrm>
            <a:off x="188913" y="3061333"/>
            <a:ext cx="3222213" cy="1754326"/>
          </a:xfrm>
          <a:prstGeom prst="rect">
            <a:avLst/>
          </a:prstGeom>
          <a:noFill/>
        </p:spPr>
        <p:txBody>
          <a:bodyPr wrap="square" rtlCol="0">
            <a:spAutoFit/>
          </a:bodyPr>
          <a:lstStyle/>
          <a:p>
            <a:pPr algn="ctr"/>
            <a:r>
              <a:rPr kumimoji="1" lang="zh-CN" altLang="en-US" dirty="0">
                <a:solidFill>
                  <a:schemeClr val="bg1"/>
                </a:solidFill>
              </a:rPr>
              <a:t>熊中正</a:t>
            </a:r>
            <a:endParaRPr kumimoji="1" lang="en-US" altLang="zh-CN" dirty="0">
              <a:solidFill>
                <a:schemeClr val="bg1"/>
              </a:solidFill>
            </a:endParaRPr>
          </a:p>
          <a:p>
            <a:pPr algn="ctr"/>
            <a:endParaRPr kumimoji="1" lang="en-US" altLang="zh-CN" dirty="0">
              <a:solidFill>
                <a:schemeClr val="bg1"/>
              </a:solidFill>
            </a:endParaRPr>
          </a:p>
          <a:p>
            <a:pPr algn="ctr"/>
            <a:r>
              <a:rPr kumimoji="1" lang="zh-CN" altLang="en-US" dirty="0">
                <a:solidFill>
                  <a:schemeClr val="bg1"/>
                </a:solidFill>
              </a:rPr>
              <a:t>复旦大学 </a:t>
            </a:r>
            <a:r>
              <a:rPr kumimoji="1" lang="en-US" altLang="zh-CN" dirty="0">
                <a:solidFill>
                  <a:schemeClr val="bg1"/>
                </a:solidFill>
              </a:rPr>
              <a:t>–</a:t>
            </a:r>
            <a:r>
              <a:rPr kumimoji="1" lang="zh-CN" altLang="en-US" dirty="0">
                <a:solidFill>
                  <a:schemeClr val="bg1"/>
                </a:solidFill>
              </a:rPr>
              <a:t> 研二（硕博连读）</a:t>
            </a:r>
            <a:endParaRPr kumimoji="1" lang="en-US" altLang="zh-CN" dirty="0">
              <a:solidFill>
                <a:schemeClr val="bg1"/>
              </a:solidFill>
            </a:endParaRPr>
          </a:p>
          <a:p>
            <a:pPr algn="ctr"/>
            <a:r>
              <a:rPr kumimoji="1" lang="zh-CN" altLang="en-US" dirty="0">
                <a:solidFill>
                  <a:schemeClr val="bg1"/>
                </a:solidFill>
              </a:rPr>
              <a:t> </a:t>
            </a:r>
            <a:r>
              <a:rPr kumimoji="1" lang="en-US" altLang="zh-CN" dirty="0">
                <a:solidFill>
                  <a:schemeClr val="bg1"/>
                </a:solidFill>
              </a:rPr>
              <a:t>–</a:t>
            </a:r>
            <a:r>
              <a:rPr kumimoji="1" lang="zh-CN" altLang="en-US" dirty="0">
                <a:solidFill>
                  <a:schemeClr val="bg1"/>
                </a:solidFill>
              </a:rPr>
              <a:t>统计学专业</a:t>
            </a:r>
            <a:endParaRPr kumimoji="1" lang="en-US" altLang="zh-CN" dirty="0">
              <a:solidFill>
                <a:schemeClr val="bg1"/>
              </a:solidFill>
            </a:endParaRPr>
          </a:p>
          <a:p>
            <a:pPr algn="ctr"/>
            <a:endParaRPr kumimoji="1" lang="en-US" altLang="zh-CN" dirty="0">
              <a:solidFill>
                <a:schemeClr val="bg1"/>
              </a:solidFill>
            </a:endParaRPr>
          </a:p>
          <a:p>
            <a:pPr algn="ctr"/>
            <a:r>
              <a:rPr kumimoji="1" lang="zh-CN" altLang="en-US" dirty="0">
                <a:solidFill>
                  <a:schemeClr val="bg1"/>
                </a:solidFill>
              </a:rPr>
              <a:t>统计机器学习与软件工程背景</a:t>
            </a:r>
          </a:p>
        </p:txBody>
      </p:sp>
      <p:sp>
        <p:nvSpPr>
          <p:cNvPr id="7" name="文本框 6">
            <a:extLst>
              <a:ext uri="{FF2B5EF4-FFF2-40B4-BE49-F238E27FC236}">
                <a16:creationId xmlns:a16="http://schemas.microsoft.com/office/drawing/2014/main" id="{2A415D5B-1C53-B64C-B74F-D3D19B54F115}"/>
              </a:ext>
            </a:extLst>
          </p:cNvPr>
          <p:cNvSpPr txBox="1"/>
          <p:nvPr/>
        </p:nvSpPr>
        <p:spPr>
          <a:xfrm>
            <a:off x="4283943" y="3061331"/>
            <a:ext cx="3222213" cy="2031325"/>
          </a:xfrm>
          <a:prstGeom prst="rect">
            <a:avLst/>
          </a:prstGeom>
          <a:noFill/>
        </p:spPr>
        <p:txBody>
          <a:bodyPr wrap="square" rtlCol="0">
            <a:spAutoFit/>
          </a:bodyPr>
          <a:lstStyle/>
          <a:p>
            <a:pPr algn="ctr"/>
            <a:r>
              <a:rPr kumimoji="1" lang="zh-CN" altLang="en-US" dirty="0">
                <a:solidFill>
                  <a:schemeClr val="bg1"/>
                </a:solidFill>
              </a:rPr>
              <a:t>谢新昱</a:t>
            </a:r>
            <a:endParaRPr kumimoji="1" lang="en-US" altLang="zh-CN" dirty="0">
              <a:solidFill>
                <a:schemeClr val="bg1"/>
              </a:solidFill>
            </a:endParaRPr>
          </a:p>
          <a:p>
            <a:pPr algn="ctr"/>
            <a:endParaRPr kumimoji="1" lang="en-US" altLang="zh-CN" dirty="0">
              <a:solidFill>
                <a:schemeClr val="bg1"/>
              </a:solidFill>
            </a:endParaRPr>
          </a:p>
          <a:p>
            <a:pPr algn="ctr"/>
            <a:r>
              <a:rPr kumimoji="1" lang="zh-CN" altLang="en-US" dirty="0">
                <a:solidFill>
                  <a:schemeClr val="bg1"/>
                </a:solidFill>
              </a:rPr>
              <a:t>香港中文大学 </a:t>
            </a:r>
            <a:r>
              <a:rPr kumimoji="1" lang="en-US" altLang="zh-CN" dirty="0">
                <a:solidFill>
                  <a:schemeClr val="bg1"/>
                </a:solidFill>
              </a:rPr>
              <a:t>–</a:t>
            </a:r>
            <a:r>
              <a:rPr kumimoji="1" lang="zh-CN" altLang="en-US" dirty="0">
                <a:solidFill>
                  <a:schemeClr val="bg1"/>
                </a:solidFill>
              </a:rPr>
              <a:t> 研二 </a:t>
            </a:r>
            <a:endParaRPr kumimoji="1" lang="en-US" altLang="zh-CN" dirty="0">
              <a:solidFill>
                <a:schemeClr val="bg1"/>
              </a:solidFill>
            </a:endParaRPr>
          </a:p>
          <a:p>
            <a:pPr algn="ctr"/>
            <a:r>
              <a:rPr kumimoji="1" lang="en-US" altLang="zh-CN" dirty="0">
                <a:solidFill>
                  <a:schemeClr val="bg1"/>
                </a:solidFill>
              </a:rPr>
              <a:t>–</a:t>
            </a:r>
            <a:r>
              <a:rPr kumimoji="1" lang="zh-CN" altLang="en-US" dirty="0">
                <a:solidFill>
                  <a:schemeClr val="bg1"/>
                </a:solidFill>
              </a:rPr>
              <a:t> 数据科学专业</a:t>
            </a:r>
            <a:endParaRPr kumimoji="1" lang="en-US" altLang="zh-CN" dirty="0">
              <a:solidFill>
                <a:schemeClr val="bg1"/>
              </a:solidFill>
            </a:endParaRPr>
          </a:p>
          <a:p>
            <a:pPr algn="ctr"/>
            <a:endParaRPr kumimoji="1" lang="en-US" altLang="zh-CN" dirty="0">
              <a:solidFill>
                <a:schemeClr val="bg1"/>
              </a:solidFill>
            </a:endParaRPr>
          </a:p>
          <a:p>
            <a:pPr algn="ctr"/>
            <a:r>
              <a:rPr kumimoji="1" lang="zh-CN" altLang="en-US" dirty="0">
                <a:solidFill>
                  <a:schemeClr val="bg1"/>
                </a:solidFill>
              </a:rPr>
              <a:t>分别在腾讯与快手进行过推荐算法实习</a:t>
            </a:r>
          </a:p>
        </p:txBody>
      </p:sp>
      <p:sp>
        <p:nvSpPr>
          <p:cNvPr id="8" name="文本框 7">
            <a:extLst>
              <a:ext uri="{FF2B5EF4-FFF2-40B4-BE49-F238E27FC236}">
                <a16:creationId xmlns:a16="http://schemas.microsoft.com/office/drawing/2014/main" id="{D89A773C-AF72-1A47-8E61-53525E056A2A}"/>
              </a:ext>
            </a:extLst>
          </p:cNvPr>
          <p:cNvSpPr txBox="1"/>
          <p:nvPr/>
        </p:nvSpPr>
        <p:spPr>
          <a:xfrm>
            <a:off x="8378974" y="3061331"/>
            <a:ext cx="3417281" cy="2031325"/>
          </a:xfrm>
          <a:prstGeom prst="rect">
            <a:avLst/>
          </a:prstGeom>
          <a:noFill/>
        </p:spPr>
        <p:txBody>
          <a:bodyPr wrap="square" rtlCol="0">
            <a:spAutoFit/>
          </a:bodyPr>
          <a:lstStyle/>
          <a:p>
            <a:pPr algn="ctr"/>
            <a:r>
              <a:rPr kumimoji="1" lang="zh-CN" altLang="en-US" dirty="0">
                <a:solidFill>
                  <a:schemeClr val="bg1"/>
                </a:solidFill>
              </a:rPr>
              <a:t>王宣煊</a:t>
            </a:r>
            <a:endParaRPr kumimoji="1" lang="en-US" altLang="zh-CN" dirty="0">
              <a:solidFill>
                <a:schemeClr val="bg1"/>
              </a:solidFill>
            </a:endParaRPr>
          </a:p>
          <a:p>
            <a:pPr algn="ctr"/>
            <a:endParaRPr kumimoji="1" lang="en-US" altLang="zh-CN" dirty="0">
              <a:solidFill>
                <a:schemeClr val="bg1"/>
              </a:solidFill>
            </a:endParaRPr>
          </a:p>
          <a:p>
            <a:pPr algn="ctr"/>
            <a:r>
              <a:rPr kumimoji="1" lang="zh-CN" altLang="en-US" dirty="0">
                <a:solidFill>
                  <a:schemeClr val="bg1"/>
                </a:solidFill>
              </a:rPr>
              <a:t>浙江大学</a:t>
            </a:r>
            <a:r>
              <a:rPr kumimoji="1" lang="en-US" altLang="zh-CN" dirty="0">
                <a:solidFill>
                  <a:schemeClr val="bg1"/>
                </a:solidFill>
              </a:rPr>
              <a:t>–</a:t>
            </a:r>
            <a:r>
              <a:rPr kumimoji="1" lang="zh-CN" altLang="en-US" dirty="0">
                <a:solidFill>
                  <a:schemeClr val="bg1"/>
                </a:solidFill>
              </a:rPr>
              <a:t> 大三 </a:t>
            </a:r>
            <a:endParaRPr kumimoji="1" lang="en-US" altLang="zh-CN" dirty="0">
              <a:solidFill>
                <a:schemeClr val="bg1"/>
              </a:solidFill>
            </a:endParaRPr>
          </a:p>
          <a:p>
            <a:pPr algn="ctr"/>
            <a:r>
              <a:rPr kumimoji="1" lang="en-US" altLang="zh-CN" dirty="0">
                <a:solidFill>
                  <a:schemeClr val="bg1"/>
                </a:solidFill>
              </a:rPr>
              <a:t>–</a:t>
            </a:r>
            <a:r>
              <a:rPr kumimoji="1" lang="zh-CN" altLang="en-US" dirty="0">
                <a:solidFill>
                  <a:schemeClr val="bg1"/>
                </a:solidFill>
              </a:rPr>
              <a:t> 信息工程专业</a:t>
            </a:r>
            <a:endParaRPr kumimoji="1" lang="en-US" altLang="zh-CN" dirty="0">
              <a:solidFill>
                <a:schemeClr val="bg1"/>
              </a:solidFill>
            </a:endParaRPr>
          </a:p>
          <a:p>
            <a:pPr algn="ctr"/>
            <a:endParaRPr kumimoji="1" lang="en-US" altLang="zh-CN" dirty="0">
              <a:solidFill>
                <a:schemeClr val="bg1"/>
              </a:solidFill>
            </a:endParaRPr>
          </a:p>
          <a:p>
            <a:pPr algn="ctr"/>
            <a:r>
              <a:rPr kumimoji="1" lang="zh-CN" altLang="en-US" dirty="0">
                <a:solidFill>
                  <a:schemeClr val="bg1"/>
                </a:solidFill>
              </a:rPr>
              <a:t>分别在微信、字节跳动</a:t>
            </a:r>
            <a:r>
              <a:rPr kumimoji="1" lang="en-US" altLang="zh-CN" dirty="0">
                <a:solidFill>
                  <a:schemeClr val="bg1"/>
                </a:solidFill>
              </a:rPr>
              <a:t>AI-Lab</a:t>
            </a:r>
            <a:r>
              <a:rPr kumimoji="1" lang="zh-CN" altLang="en-US" dirty="0">
                <a:solidFill>
                  <a:schemeClr val="bg1"/>
                </a:solidFill>
              </a:rPr>
              <a:t>、阿里巴巴及谷歌进行过工程实习</a:t>
            </a: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6x9-内页"/>
          <p:cNvPicPr>
            <a:picLocks noChangeAspect="1"/>
          </p:cNvPicPr>
          <p:nvPr/>
        </p:nvPicPr>
        <p:blipFill>
          <a:blip r:embed="rId4"/>
          <a:stretch>
            <a:fillRect/>
          </a:stretch>
        </p:blipFill>
        <p:spPr>
          <a:xfrm>
            <a:off x="-318" y="0"/>
            <a:ext cx="12190730" cy="6984124"/>
          </a:xfrm>
          <a:prstGeom prst="rect">
            <a:avLst/>
          </a:prstGeom>
        </p:spPr>
      </p:pic>
      <p:sp>
        <p:nvSpPr>
          <p:cNvPr id="6" name="流程图: 手动操作 5"/>
          <p:cNvSpPr/>
          <p:nvPr/>
        </p:nvSpPr>
        <p:spPr>
          <a:xfrm rot="16200000">
            <a:off x="-394970" y="1925320"/>
            <a:ext cx="978535" cy="189230"/>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390524" y="703574"/>
            <a:ext cx="4736279" cy="1200329"/>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Backgrounds</a:t>
            </a:r>
            <a:r>
              <a:rPr lang="zh-CN" altLang="en-US" sz="2400" b="1" dirty="0">
                <a:solidFill>
                  <a:schemeClr val="bg1"/>
                </a:solidFill>
                <a:latin typeface="微软雅黑" panose="020B0503020204020204" pitchFamily="34" charset="-122"/>
                <a:ea typeface="微软雅黑" panose="020B0503020204020204" pitchFamily="34" charset="-122"/>
              </a:rPr>
              <a:t> </a:t>
            </a:r>
            <a:r>
              <a:rPr lang="en-US" altLang="zh-CN" sz="2400" b="1" dirty="0">
                <a:solidFill>
                  <a:schemeClr val="bg1"/>
                </a:solidFill>
                <a:latin typeface="微软雅黑" panose="020B0503020204020204" pitchFamily="34" charset="-122"/>
                <a:ea typeface="微软雅黑" panose="020B0503020204020204" pitchFamily="34" charset="-122"/>
              </a:rPr>
              <a:t>&amp;</a:t>
            </a:r>
            <a:r>
              <a:rPr lang="zh-CN" altLang="en-US" sz="2400" b="1" dirty="0">
                <a:solidFill>
                  <a:schemeClr val="bg1"/>
                </a:solidFill>
                <a:latin typeface="微软雅黑" panose="020B0503020204020204" pitchFamily="34" charset="-122"/>
                <a:ea typeface="微软雅黑" panose="020B0503020204020204" pitchFamily="34" charset="-122"/>
              </a:rPr>
              <a:t> </a:t>
            </a:r>
            <a:r>
              <a:rPr lang="en-US" altLang="zh-CN" sz="2400" b="1" dirty="0">
                <a:solidFill>
                  <a:schemeClr val="bg1"/>
                </a:solidFill>
                <a:latin typeface="微软雅黑" panose="020B0503020204020204" pitchFamily="34" charset="-122"/>
                <a:ea typeface="微软雅黑" panose="020B0503020204020204" pitchFamily="34" charset="-122"/>
              </a:rPr>
              <a:t>Analysis</a:t>
            </a:r>
            <a:r>
              <a:rPr lang="zh-CN" altLang="en-US" sz="7200" b="1" dirty="0">
                <a:solidFill>
                  <a:schemeClr val="bg2">
                    <a:lumMod val="50000"/>
                  </a:schemeClr>
                </a:solidFill>
                <a:latin typeface="微软雅黑" panose="020B0503020204020204" pitchFamily="34" charset="-122"/>
                <a:ea typeface="微软雅黑" panose="020B0503020204020204" pitchFamily="34" charset="-122"/>
              </a:rPr>
              <a:t> </a:t>
            </a:r>
            <a:endParaRPr lang="en-US" altLang="zh-CN" sz="7200" dirty="0">
              <a:solidFill>
                <a:schemeClr val="bg2">
                  <a:lumMod val="50000"/>
                </a:schemeClr>
              </a:solidFill>
              <a:latin typeface="微软雅黑" panose="020B0503020204020204" pitchFamily="34" charset="-122"/>
              <a:ea typeface="微软雅黑" panose="020B0503020204020204" pitchFamily="34" charset="-122"/>
            </a:endParaRPr>
          </a:p>
        </p:txBody>
      </p:sp>
      <p:grpSp>
        <p:nvGrpSpPr>
          <p:cNvPr id="20" name="组合 19">
            <a:extLst>
              <a:ext uri="{FF2B5EF4-FFF2-40B4-BE49-F238E27FC236}">
                <a16:creationId xmlns:a16="http://schemas.microsoft.com/office/drawing/2014/main" id="{2F533CA4-DFAB-9840-A469-1C48784DA89A}"/>
              </a:ext>
            </a:extLst>
          </p:cNvPr>
          <p:cNvGrpSpPr/>
          <p:nvPr/>
        </p:nvGrpSpPr>
        <p:grpSpPr>
          <a:xfrm>
            <a:off x="1437760" y="2070942"/>
            <a:ext cx="2848570" cy="2235592"/>
            <a:chOff x="483210" y="2130831"/>
            <a:chExt cx="2848570" cy="2235592"/>
          </a:xfrm>
        </p:grpSpPr>
        <p:grpSp>
          <p:nvGrpSpPr>
            <p:cNvPr id="18" name="组合 17">
              <a:extLst>
                <a:ext uri="{FF2B5EF4-FFF2-40B4-BE49-F238E27FC236}">
                  <a16:creationId xmlns:a16="http://schemas.microsoft.com/office/drawing/2014/main" id="{676FC86F-6F0D-6543-AA7C-7FC36A9C33BD}"/>
                </a:ext>
              </a:extLst>
            </p:cNvPr>
            <p:cNvGrpSpPr/>
            <p:nvPr/>
          </p:nvGrpSpPr>
          <p:grpSpPr>
            <a:xfrm>
              <a:off x="483210" y="2130831"/>
              <a:ext cx="2848570" cy="2122182"/>
              <a:chOff x="483210" y="2130831"/>
              <a:chExt cx="2848570" cy="2122182"/>
            </a:xfrm>
          </p:grpSpPr>
          <p:sp>
            <p:nvSpPr>
              <p:cNvPr id="2" name="文本框 1">
                <a:extLst>
                  <a:ext uri="{FF2B5EF4-FFF2-40B4-BE49-F238E27FC236}">
                    <a16:creationId xmlns:a16="http://schemas.microsoft.com/office/drawing/2014/main" id="{48E961B0-4FD3-4341-8BAF-3FF62131FB67}"/>
                  </a:ext>
                </a:extLst>
              </p:cNvPr>
              <p:cNvSpPr txBox="1"/>
              <p:nvPr/>
            </p:nvSpPr>
            <p:spPr>
              <a:xfrm>
                <a:off x="483210" y="2727274"/>
                <a:ext cx="2846664" cy="152573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sz="1600" dirty="0">
                    <a:solidFill>
                      <a:schemeClr val="bg1"/>
                    </a:solidFill>
                  </a:rPr>
                  <a:t>广告业务流量大，增速快 </a:t>
                </a:r>
                <a:endParaRPr kumimoji="1" lang="en-US" altLang="zh-CN" sz="1600" dirty="0">
                  <a:solidFill>
                    <a:schemeClr val="bg1"/>
                  </a:solidFill>
                </a:endParaRPr>
              </a:p>
              <a:p>
                <a:pPr marL="285750" indent="-285750">
                  <a:lnSpc>
                    <a:spcPct val="150000"/>
                  </a:lnSpc>
                  <a:buFont typeface="Arial" panose="020B0604020202020204" pitchFamily="34" charset="0"/>
                  <a:buChar char="•"/>
                </a:pPr>
                <a:r>
                  <a:rPr kumimoji="1" lang="zh-CN" altLang="en-US" sz="1600" dirty="0">
                    <a:solidFill>
                      <a:schemeClr val="bg1"/>
                    </a:solidFill>
                  </a:rPr>
                  <a:t>机器资源有上限</a:t>
                </a:r>
                <a:endParaRPr kumimoji="1" lang="en-US" altLang="zh-CN" sz="1600" dirty="0">
                  <a:solidFill>
                    <a:schemeClr val="bg1"/>
                  </a:solidFill>
                </a:endParaRPr>
              </a:p>
              <a:p>
                <a:pPr marL="285750" indent="-285750">
                  <a:lnSpc>
                    <a:spcPct val="150000"/>
                  </a:lnSpc>
                  <a:buFont typeface="Arial" panose="020B0604020202020204" pitchFamily="34" charset="0"/>
                  <a:buChar char="•"/>
                </a:pPr>
                <a:r>
                  <a:rPr kumimoji="1" lang="zh-CN" altLang="en-US" sz="1600" dirty="0">
                    <a:solidFill>
                      <a:schemeClr val="bg1"/>
                    </a:solidFill>
                  </a:rPr>
                  <a:t>需要设计一套广告流量降级方案</a:t>
                </a:r>
              </a:p>
            </p:txBody>
          </p:sp>
          <p:sp>
            <p:nvSpPr>
              <p:cNvPr id="3" name="矩形 2">
                <a:extLst>
                  <a:ext uri="{FF2B5EF4-FFF2-40B4-BE49-F238E27FC236}">
                    <a16:creationId xmlns:a16="http://schemas.microsoft.com/office/drawing/2014/main" id="{E50D631F-1481-5946-8C42-04AA00E586B8}"/>
                  </a:ext>
                </a:extLst>
              </p:cNvPr>
              <p:cNvSpPr/>
              <p:nvPr/>
            </p:nvSpPr>
            <p:spPr>
              <a:xfrm>
                <a:off x="485117" y="2130831"/>
                <a:ext cx="2846663" cy="478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背景</a:t>
                </a:r>
              </a:p>
            </p:txBody>
          </p:sp>
        </p:grpSp>
        <p:sp>
          <p:nvSpPr>
            <p:cNvPr id="5" name="矩形 4">
              <a:extLst>
                <a:ext uri="{FF2B5EF4-FFF2-40B4-BE49-F238E27FC236}">
                  <a16:creationId xmlns:a16="http://schemas.microsoft.com/office/drawing/2014/main" id="{68BA8298-791A-C84C-8105-448D82D0C333}"/>
                </a:ext>
              </a:extLst>
            </p:cNvPr>
            <p:cNvSpPr/>
            <p:nvPr/>
          </p:nvSpPr>
          <p:spPr>
            <a:xfrm>
              <a:off x="485117" y="2608891"/>
              <a:ext cx="2844757" cy="17575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7" name="组合 16">
            <a:extLst>
              <a:ext uri="{FF2B5EF4-FFF2-40B4-BE49-F238E27FC236}">
                <a16:creationId xmlns:a16="http://schemas.microsoft.com/office/drawing/2014/main" id="{82A98EDB-88AB-3D4A-9323-3C84640AA4E4}"/>
              </a:ext>
            </a:extLst>
          </p:cNvPr>
          <p:cNvGrpSpPr/>
          <p:nvPr/>
        </p:nvGrpSpPr>
        <p:grpSpPr>
          <a:xfrm>
            <a:off x="8055699" y="2017192"/>
            <a:ext cx="3341644" cy="2235595"/>
            <a:chOff x="3319365" y="2130830"/>
            <a:chExt cx="2926646" cy="2235595"/>
          </a:xfrm>
        </p:grpSpPr>
        <p:grpSp>
          <p:nvGrpSpPr>
            <p:cNvPr id="7" name="组合 6">
              <a:extLst>
                <a:ext uri="{FF2B5EF4-FFF2-40B4-BE49-F238E27FC236}">
                  <a16:creationId xmlns:a16="http://schemas.microsoft.com/office/drawing/2014/main" id="{2589409C-EB3A-8741-B444-C5B25870DE0C}"/>
                </a:ext>
              </a:extLst>
            </p:cNvPr>
            <p:cNvGrpSpPr/>
            <p:nvPr/>
          </p:nvGrpSpPr>
          <p:grpSpPr>
            <a:xfrm>
              <a:off x="3319365" y="2130830"/>
              <a:ext cx="2926646" cy="1998040"/>
              <a:chOff x="4632677" y="1992363"/>
              <a:chExt cx="2926646" cy="3087958"/>
            </a:xfrm>
          </p:grpSpPr>
          <p:sp>
            <p:nvSpPr>
              <p:cNvPr id="8" name="文本框 7">
                <a:extLst>
                  <a:ext uri="{FF2B5EF4-FFF2-40B4-BE49-F238E27FC236}">
                    <a16:creationId xmlns:a16="http://schemas.microsoft.com/office/drawing/2014/main" id="{A112029F-2C6A-3746-8719-0ADADC114CB9}"/>
                  </a:ext>
                </a:extLst>
              </p:cNvPr>
              <p:cNvSpPr txBox="1"/>
              <p:nvPr/>
            </p:nvSpPr>
            <p:spPr>
              <a:xfrm>
                <a:off x="4654573" y="2722301"/>
                <a:ext cx="2904750" cy="235802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sz="1600" dirty="0">
                    <a:solidFill>
                      <a:schemeClr val="bg1"/>
                    </a:solidFill>
                  </a:rPr>
                  <a:t>支持流量降级比例（</a:t>
                </a:r>
                <a:r>
                  <a:rPr kumimoji="1" lang="en-US" altLang="zh-CN" sz="1600" dirty="0">
                    <a:solidFill>
                      <a:schemeClr val="bg1"/>
                    </a:solidFill>
                  </a:rPr>
                  <a:t>drop</a:t>
                </a:r>
                <a:r>
                  <a:rPr kumimoji="1" lang="zh-CN" altLang="en-US" sz="1600" dirty="0">
                    <a:solidFill>
                      <a:schemeClr val="bg1"/>
                    </a:solidFill>
                  </a:rPr>
                  <a:t> </a:t>
                </a:r>
                <a:r>
                  <a:rPr kumimoji="1" lang="en-US" altLang="zh-CN" sz="1600" dirty="0">
                    <a:solidFill>
                      <a:schemeClr val="bg1"/>
                    </a:solidFill>
                  </a:rPr>
                  <a:t>rate</a:t>
                </a:r>
                <a:r>
                  <a:rPr kumimoji="1" lang="zh-CN" altLang="en-US" sz="1600" dirty="0">
                    <a:solidFill>
                      <a:schemeClr val="bg1"/>
                    </a:solidFill>
                  </a:rPr>
                  <a:t>）</a:t>
                </a:r>
                <a:endParaRPr kumimoji="1" lang="en-US" altLang="zh-CN" sz="1600" dirty="0">
                  <a:solidFill>
                    <a:schemeClr val="bg1"/>
                  </a:solidFill>
                </a:endParaRPr>
              </a:p>
              <a:p>
                <a:pPr marL="285750" indent="-285750">
                  <a:lnSpc>
                    <a:spcPct val="150000"/>
                  </a:lnSpc>
                  <a:buFont typeface="Arial" panose="020B0604020202020204" pitchFamily="34" charset="0"/>
                  <a:buChar char="•"/>
                </a:pPr>
                <a:r>
                  <a:rPr kumimoji="1" lang="zh-CN" altLang="en-US" sz="1600" dirty="0">
                    <a:solidFill>
                      <a:schemeClr val="bg1"/>
                    </a:solidFill>
                  </a:rPr>
                  <a:t>避免低质流量占用系统资源，实现算力的最佳分配</a:t>
                </a:r>
              </a:p>
            </p:txBody>
          </p:sp>
          <p:sp>
            <p:nvSpPr>
              <p:cNvPr id="9" name="矩形 8">
                <a:extLst>
                  <a:ext uri="{FF2B5EF4-FFF2-40B4-BE49-F238E27FC236}">
                    <a16:creationId xmlns:a16="http://schemas.microsoft.com/office/drawing/2014/main" id="{95CA5CD2-1289-2340-9199-20A55B221171}"/>
                  </a:ext>
                </a:extLst>
              </p:cNvPr>
              <p:cNvSpPr/>
              <p:nvPr/>
            </p:nvSpPr>
            <p:spPr>
              <a:xfrm>
                <a:off x="4632677" y="1992363"/>
                <a:ext cx="2846663" cy="729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目标</a:t>
                </a:r>
              </a:p>
            </p:txBody>
          </p:sp>
        </p:grpSp>
        <p:sp>
          <p:nvSpPr>
            <p:cNvPr id="12" name="矩形 11">
              <a:extLst>
                <a:ext uri="{FF2B5EF4-FFF2-40B4-BE49-F238E27FC236}">
                  <a16:creationId xmlns:a16="http://schemas.microsoft.com/office/drawing/2014/main" id="{2E05E02C-439D-0049-8CA0-23AC258C7612}"/>
                </a:ext>
              </a:extLst>
            </p:cNvPr>
            <p:cNvSpPr/>
            <p:nvPr/>
          </p:nvSpPr>
          <p:spPr>
            <a:xfrm>
              <a:off x="3319365" y="2607477"/>
              <a:ext cx="2844757" cy="17589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21" name="组合 20">
            <a:extLst>
              <a:ext uri="{FF2B5EF4-FFF2-40B4-BE49-F238E27FC236}">
                <a16:creationId xmlns:a16="http://schemas.microsoft.com/office/drawing/2014/main" id="{34438971-B6B7-7240-8B89-0E519A2ECC7C}"/>
              </a:ext>
            </a:extLst>
          </p:cNvPr>
          <p:cNvGrpSpPr/>
          <p:nvPr/>
        </p:nvGrpSpPr>
        <p:grpSpPr>
          <a:xfrm>
            <a:off x="1355294" y="4331281"/>
            <a:ext cx="9590980" cy="2492924"/>
            <a:chOff x="95791" y="1469916"/>
            <a:chExt cx="12140861" cy="3700186"/>
          </a:xfrm>
        </p:grpSpPr>
        <p:sp>
          <p:nvSpPr>
            <p:cNvPr id="22" name="矩形 21">
              <a:extLst>
                <a:ext uri="{FF2B5EF4-FFF2-40B4-BE49-F238E27FC236}">
                  <a16:creationId xmlns:a16="http://schemas.microsoft.com/office/drawing/2014/main" id="{B8F47463-AF5D-434B-A8B8-4C0BCB3B9A20}"/>
                </a:ext>
              </a:extLst>
            </p:cNvPr>
            <p:cNvSpPr/>
            <p:nvPr/>
          </p:nvSpPr>
          <p:spPr>
            <a:xfrm>
              <a:off x="4911724" y="2347881"/>
              <a:ext cx="7324928" cy="14396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3" name="文本框 22">
              <a:extLst>
                <a:ext uri="{FF2B5EF4-FFF2-40B4-BE49-F238E27FC236}">
                  <a16:creationId xmlns:a16="http://schemas.microsoft.com/office/drawing/2014/main" id="{54160844-5976-9D4C-A80D-1AEE129D9359}"/>
                </a:ext>
              </a:extLst>
            </p:cNvPr>
            <p:cNvSpPr txBox="1"/>
            <p:nvPr/>
          </p:nvSpPr>
          <p:spPr>
            <a:xfrm>
              <a:off x="6451770" y="2386913"/>
              <a:ext cx="2972365" cy="548190"/>
            </a:xfrm>
            <a:prstGeom prst="rect">
              <a:avLst/>
            </a:prstGeom>
            <a:noFill/>
          </p:spPr>
          <p:txBody>
            <a:bodyPr wrap="square" rtlCol="0">
              <a:spAutoFit/>
            </a:bodyPr>
            <a:lstStyle/>
            <a:p>
              <a:r>
                <a:rPr kumimoji="1" lang="zh-CN" altLang="en-US" dirty="0">
                  <a:solidFill>
                    <a:schemeClr val="bg1"/>
                  </a:solidFill>
                </a:rPr>
                <a:t>下游广告投放引擎</a:t>
              </a:r>
            </a:p>
          </p:txBody>
        </p:sp>
        <p:sp>
          <p:nvSpPr>
            <p:cNvPr id="24" name="圆角矩形 23">
              <a:extLst>
                <a:ext uri="{FF2B5EF4-FFF2-40B4-BE49-F238E27FC236}">
                  <a16:creationId xmlns:a16="http://schemas.microsoft.com/office/drawing/2014/main" id="{63AE2F36-60D0-174F-ACFF-81ACB2116EEF}"/>
                </a:ext>
              </a:extLst>
            </p:cNvPr>
            <p:cNvSpPr/>
            <p:nvPr/>
          </p:nvSpPr>
          <p:spPr>
            <a:xfrm>
              <a:off x="5169055" y="2972563"/>
              <a:ext cx="1421026" cy="4695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召回</a:t>
              </a:r>
            </a:p>
          </p:txBody>
        </p:sp>
        <p:sp>
          <p:nvSpPr>
            <p:cNvPr id="25" name="圆角矩形 24">
              <a:extLst>
                <a:ext uri="{FF2B5EF4-FFF2-40B4-BE49-F238E27FC236}">
                  <a16:creationId xmlns:a16="http://schemas.microsoft.com/office/drawing/2014/main" id="{F4E3BB32-FA5E-F048-A81C-90EC73E4E72A}"/>
                </a:ext>
              </a:extLst>
            </p:cNvPr>
            <p:cNvSpPr/>
            <p:nvPr/>
          </p:nvSpPr>
          <p:spPr>
            <a:xfrm>
              <a:off x="7104943" y="2972563"/>
              <a:ext cx="1421026" cy="4695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粗排</a:t>
              </a:r>
            </a:p>
          </p:txBody>
        </p:sp>
        <p:sp>
          <p:nvSpPr>
            <p:cNvPr id="26" name="圆角矩形 25">
              <a:extLst>
                <a:ext uri="{FF2B5EF4-FFF2-40B4-BE49-F238E27FC236}">
                  <a16:creationId xmlns:a16="http://schemas.microsoft.com/office/drawing/2014/main" id="{C889944F-B9E7-6340-BDFB-A755781AEC9B}"/>
                </a:ext>
              </a:extLst>
            </p:cNvPr>
            <p:cNvSpPr/>
            <p:nvPr/>
          </p:nvSpPr>
          <p:spPr>
            <a:xfrm>
              <a:off x="9040831" y="2972563"/>
              <a:ext cx="1421026" cy="4695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精排</a:t>
              </a:r>
            </a:p>
          </p:txBody>
        </p:sp>
        <p:sp>
          <p:nvSpPr>
            <p:cNvPr id="27" name="椭圆 26">
              <a:extLst>
                <a:ext uri="{FF2B5EF4-FFF2-40B4-BE49-F238E27FC236}">
                  <a16:creationId xmlns:a16="http://schemas.microsoft.com/office/drawing/2014/main" id="{41DEF274-EC08-B74A-B92F-5FE490D6CB5D}"/>
                </a:ext>
              </a:extLst>
            </p:cNvPr>
            <p:cNvSpPr/>
            <p:nvPr/>
          </p:nvSpPr>
          <p:spPr>
            <a:xfrm>
              <a:off x="10743348" y="3148646"/>
              <a:ext cx="111211" cy="1173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椭圆 27">
              <a:extLst>
                <a:ext uri="{FF2B5EF4-FFF2-40B4-BE49-F238E27FC236}">
                  <a16:creationId xmlns:a16="http://schemas.microsoft.com/office/drawing/2014/main" id="{8A163A1B-C9BB-4B40-88AE-70E537489D01}"/>
                </a:ext>
              </a:extLst>
            </p:cNvPr>
            <p:cNvSpPr/>
            <p:nvPr/>
          </p:nvSpPr>
          <p:spPr>
            <a:xfrm>
              <a:off x="11082505" y="3148646"/>
              <a:ext cx="111211" cy="1173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椭圆 28">
              <a:extLst>
                <a:ext uri="{FF2B5EF4-FFF2-40B4-BE49-F238E27FC236}">
                  <a16:creationId xmlns:a16="http://schemas.microsoft.com/office/drawing/2014/main" id="{990E3D02-56A7-1E45-989E-8A1529E03349}"/>
                </a:ext>
              </a:extLst>
            </p:cNvPr>
            <p:cNvSpPr/>
            <p:nvPr/>
          </p:nvSpPr>
          <p:spPr>
            <a:xfrm>
              <a:off x="11421662" y="3148646"/>
              <a:ext cx="111211" cy="1173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0" name="直线箭头连接符 29">
              <a:extLst>
                <a:ext uri="{FF2B5EF4-FFF2-40B4-BE49-F238E27FC236}">
                  <a16:creationId xmlns:a16="http://schemas.microsoft.com/office/drawing/2014/main" id="{0967D9EF-A3A1-104E-ACF6-AEA0CFDBE8BB}"/>
                </a:ext>
              </a:extLst>
            </p:cNvPr>
            <p:cNvCxnSpPr>
              <a:stCxn id="24" idx="3"/>
              <a:endCxn id="25" idx="1"/>
            </p:cNvCxnSpPr>
            <p:nvPr/>
          </p:nvCxnSpPr>
          <p:spPr>
            <a:xfrm>
              <a:off x="6590081" y="3207342"/>
              <a:ext cx="514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4575EB51-54B6-9D4A-9229-470F14241E8C}"/>
                </a:ext>
              </a:extLst>
            </p:cNvPr>
            <p:cNvCxnSpPr/>
            <p:nvPr/>
          </p:nvCxnSpPr>
          <p:spPr>
            <a:xfrm>
              <a:off x="8525969" y="3207340"/>
              <a:ext cx="514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圆角矩形 31">
              <a:extLst>
                <a:ext uri="{FF2B5EF4-FFF2-40B4-BE49-F238E27FC236}">
                  <a16:creationId xmlns:a16="http://schemas.microsoft.com/office/drawing/2014/main" id="{7232A520-4CFD-3D42-8A09-A408F529C763}"/>
                </a:ext>
              </a:extLst>
            </p:cNvPr>
            <p:cNvSpPr/>
            <p:nvPr/>
          </p:nvSpPr>
          <p:spPr>
            <a:xfrm>
              <a:off x="1720355" y="2446584"/>
              <a:ext cx="1458097" cy="14396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流量降级框架</a:t>
              </a:r>
            </a:p>
          </p:txBody>
        </p:sp>
        <p:cxnSp>
          <p:nvCxnSpPr>
            <p:cNvPr id="33" name="直线箭头连接符 32">
              <a:extLst>
                <a:ext uri="{FF2B5EF4-FFF2-40B4-BE49-F238E27FC236}">
                  <a16:creationId xmlns:a16="http://schemas.microsoft.com/office/drawing/2014/main" id="{F72B306D-48D7-8C4D-98FE-D76F0C34472B}"/>
                </a:ext>
              </a:extLst>
            </p:cNvPr>
            <p:cNvCxnSpPr>
              <a:cxnSpLocks/>
            </p:cNvCxnSpPr>
            <p:nvPr/>
          </p:nvCxnSpPr>
          <p:spPr>
            <a:xfrm>
              <a:off x="339047" y="3166430"/>
              <a:ext cx="13813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ABE3425A-DB83-B642-AA02-A882B3571658}"/>
                </a:ext>
              </a:extLst>
            </p:cNvPr>
            <p:cNvSpPr txBox="1"/>
            <p:nvPr/>
          </p:nvSpPr>
          <p:spPr>
            <a:xfrm>
              <a:off x="398420" y="2600455"/>
              <a:ext cx="1402570" cy="548191"/>
            </a:xfrm>
            <a:prstGeom prst="rect">
              <a:avLst/>
            </a:prstGeom>
            <a:noFill/>
          </p:spPr>
          <p:txBody>
            <a:bodyPr wrap="none" rtlCol="0">
              <a:spAutoFit/>
            </a:bodyPr>
            <a:lstStyle/>
            <a:p>
              <a:r>
                <a:rPr kumimoji="1" lang="zh-CN" altLang="en-US" dirty="0">
                  <a:solidFill>
                    <a:schemeClr val="bg1"/>
                  </a:solidFill>
                </a:rPr>
                <a:t>流式请求</a:t>
              </a:r>
            </a:p>
          </p:txBody>
        </p:sp>
        <p:sp>
          <p:nvSpPr>
            <p:cNvPr id="35" name="文本框 34">
              <a:extLst>
                <a:ext uri="{FF2B5EF4-FFF2-40B4-BE49-F238E27FC236}">
                  <a16:creationId xmlns:a16="http://schemas.microsoft.com/office/drawing/2014/main" id="{BD0BE804-92F0-CB49-9346-DF954A963CC0}"/>
                </a:ext>
              </a:extLst>
            </p:cNvPr>
            <p:cNvSpPr txBox="1"/>
            <p:nvPr/>
          </p:nvSpPr>
          <p:spPr>
            <a:xfrm>
              <a:off x="3057931" y="2659713"/>
              <a:ext cx="1694772" cy="548190"/>
            </a:xfrm>
            <a:prstGeom prst="rect">
              <a:avLst/>
            </a:prstGeom>
            <a:noFill/>
          </p:spPr>
          <p:txBody>
            <a:bodyPr wrap="none" rtlCol="0">
              <a:spAutoFit/>
            </a:bodyPr>
            <a:lstStyle/>
            <a:p>
              <a:r>
                <a:rPr kumimoji="1" lang="zh-CN" altLang="en-US" dirty="0">
                  <a:solidFill>
                    <a:schemeClr val="bg1"/>
                  </a:solidFill>
                </a:rPr>
                <a:t>高价值流量</a:t>
              </a:r>
            </a:p>
          </p:txBody>
        </p:sp>
        <p:cxnSp>
          <p:nvCxnSpPr>
            <p:cNvPr id="36" name="直线箭头连接符 35">
              <a:extLst>
                <a:ext uri="{FF2B5EF4-FFF2-40B4-BE49-F238E27FC236}">
                  <a16:creationId xmlns:a16="http://schemas.microsoft.com/office/drawing/2014/main" id="{6BA876F9-86A1-2E4D-B14B-1D793957BEC8}"/>
                </a:ext>
              </a:extLst>
            </p:cNvPr>
            <p:cNvCxnSpPr>
              <a:cxnSpLocks/>
            </p:cNvCxnSpPr>
            <p:nvPr/>
          </p:nvCxnSpPr>
          <p:spPr>
            <a:xfrm>
              <a:off x="3178452" y="3207340"/>
              <a:ext cx="19906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01515105-1108-C241-98B8-511DFAFCDCC2}"/>
                </a:ext>
              </a:extLst>
            </p:cNvPr>
            <p:cNvSpPr txBox="1"/>
            <p:nvPr/>
          </p:nvSpPr>
          <p:spPr>
            <a:xfrm>
              <a:off x="2449403" y="4069290"/>
              <a:ext cx="1694772" cy="548191"/>
            </a:xfrm>
            <a:prstGeom prst="rect">
              <a:avLst/>
            </a:prstGeom>
            <a:noFill/>
          </p:spPr>
          <p:txBody>
            <a:bodyPr wrap="none" rtlCol="0">
              <a:spAutoFit/>
            </a:bodyPr>
            <a:lstStyle/>
            <a:p>
              <a:r>
                <a:rPr kumimoji="1" lang="zh-CN" altLang="en-US" dirty="0">
                  <a:solidFill>
                    <a:schemeClr val="bg1"/>
                  </a:solidFill>
                </a:rPr>
                <a:t>低价值流量</a:t>
              </a:r>
            </a:p>
          </p:txBody>
        </p:sp>
        <p:cxnSp>
          <p:nvCxnSpPr>
            <p:cNvPr id="38" name="直线箭头连接符 37">
              <a:extLst>
                <a:ext uri="{FF2B5EF4-FFF2-40B4-BE49-F238E27FC236}">
                  <a16:creationId xmlns:a16="http://schemas.microsoft.com/office/drawing/2014/main" id="{22805B60-30EC-6345-A932-8D0C4101B23E}"/>
                </a:ext>
              </a:extLst>
            </p:cNvPr>
            <p:cNvCxnSpPr>
              <a:cxnSpLocks/>
            </p:cNvCxnSpPr>
            <p:nvPr/>
          </p:nvCxnSpPr>
          <p:spPr>
            <a:xfrm>
              <a:off x="2449403" y="3886277"/>
              <a:ext cx="0" cy="737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BB8D420F-604A-C14F-8B7B-C46C5914E315}"/>
                </a:ext>
              </a:extLst>
            </p:cNvPr>
            <p:cNvSpPr txBox="1"/>
            <p:nvPr/>
          </p:nvSpPr>
          <p:spPr>
            <a:xfrm>
              <a:off x="2126237" y="4621911"/>
              <a:ext cx="818166" cy="548191"/>
            </a:xfrm>
            <a:prstGeom prst="rect">
              <a:avLst/>
            </a:prstGeom>
            <a:noFill/>
          </p:spPr>
          <p:txBody>
            <a:bodyPr wrap="none" rtlCol="0">
              <a:spAutoFit/>
            </a:bodyPr>
            <a:lstStyle/>
            <a:p>
              <a:r>
                <a:rPr kumimoji="1" lang="zh-CN" altLang="en-US" dirty="0">
                  <a:solidFill>
                    <a:schemeClr val="bg1"/>
                  </a:solidFill>
                </a:rPr>
                <a:t>丢弃</a:t>
              </a:r>
            </a:p>
          </p:txBody>
        </p:sp>
        <p:sp>
          <p:nvSpPr>
            <p:cNvPr id="40" name="矩形 39">
              <a:extLst>
                <a:ext uri="{FF2B5EF4-FFF2-40B4-BE49-F238E27FC236}">
                  <a16:creationId xmlns:a16="http://schemas.microsoft.com/office/drawing/2014/main" id="{0D56B066-23A0-9942-8A94-100436669A0F}"/>
                </a:ext>
              </a:extLst>
            </p:cNvPr>
            <p:cNvSpPr/>
            <p:nvPr/>
          </p:nvSpPr>
          <p:spPr>
            <a:xfrm>
              <a:off x="200182" y="2054839"/>
              <a:ext cx="4522624" cy="3115263"/>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1" name="文本框 40">
              <a:extLst>
                <a:ext uri="{FF2B5EF4-FFF2-40B4-BE49-F238E27FC236}">
                  <a16:creationId xmlns:a16="http://schemas.microsoft.com/office/drawing/2014/main" id="{02060D89-EAF1-2049-AF6F-6EAC322F2B30}"/>
                </a:ext>
              </a:extLst>
            </p:cNvPr>
            <p:cNvSpPr txBox="1"/>
            <p:nvPr/>
          </p:nvSpPr>
          <p:spPr>
            <a:xfrm>
              <a:off x="95791" y="1469916"/>
              <a:ext cx="1624563" cy="548190"/>
            </a:xfrm>
            <a:prstGeom prst="rect">
              <a:avLst/>
            </a:prstGeom>
            <a:noFill/>
          </p:spPr>
          <p:txBody>
            <a:bodyPr wrap="none" rtlCol="0">
              <a:spAutoFit/>
            </a:bodyPr>
            <a:lstStyle/>
            <a:p>
              <a:r>
                <a:rPr kumimoji="1" lang="en-US" altLang="zh-CN" dirty="0">
                  <a:solidFill>
                    <a:schemeClr val="bg1"/>
                  </a:solidFill>
                </a:rPr>
                <a:t>Main</a:t>
              </a:r>
              <a:r>
                <a:rPr kumimoji="1" lang="zh-CN" altLang="en-US" dirty="0">
                  <a:solidFill>
                    <a:schemeClr val="bg1"/>
                  </a:solidFill>
                </a:rPr>
                <a:t> </a:t>
              </a:r>
              <a:r>
                <a:rPr kumimoji="1" lang="en-US" altLang="zh-CN" dirty="0">
                  <a:solidFill>
                    <a:schemeClr val="bg1"/>
                  </a:solidFill>
                </a:rPr>
                <a:t>Work</a:t>
              </a:r>
              <a:endParaRPr kumimoji="1" lang="zh-CN" altLang="en-US" dirty="0">
                <a:solidFill>
                  <a:schemeClr val="bg1"/>
                </a:solidFill>
              </a:endParaRPr>
            </a:p>
          </p:txBody>
        </p:sp>
      </p:grpSp>
    </p:spTree>
    <p:custDataLst>
      <p:tags r:id="rId1"/>
    </p:custDataLst>
    <p:extLst>
      <p:ext uri="{BB962C8B-B14F-4D97-AF65-F5344CB8AC3E}">
        <p14:creationId xmlns:p14="http://schemas.microsoft.com/office/powerpoint/2010/main" val="2340227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6x9-内页"/>
          <p:cNvPicPr>
            <a:picLocks noChangeAspect="1"/>
          </p:cNvPicPr>
          <p:nvPr/>
        </p:nvPicPr>
        <p:blipFill>
          <a:blip r:embed="rId4"/>
          <a:stretch>
            <a:fillRect/>
          </a:stretch>
        </p:blipFill>
        <p:spPr>
          <a:xfrm>
            <a:off x="-13765" y="0"/>
            <a:ext cx="12190730" cy="6858000"/>
          </a:xfrm>
          <a:prstGeom prst="rect">
            <a:avLst/>
          </a:prstGeom>
        </p:spPr>
      </p:pic>
      <p:sp>
        <p:nvSpPr>
          <p:cNvPr id="6" name="流程图: 手动操作 5"/>
          <p:cNvSpPr/>
          <p:nvPr/>
        </p:nvSpPr>
        <p:spPr>
          <a:xfrm rot="16200000">
            <a:off x="-394970" y="1925320"/>
            <a:ext cx="978535" cy="189230"/>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482991" y="935770"/>
            <a:ext cx="4736279" cy="1200329"/>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Designing</a:t>
            </a:r>
            <a:r>
              <a:rPr lang="zh-CN" altLang="en-US" sz="2400" b="1" dirty="0">
                <a:solidFill>
                  <a:schemeClr val="bg1"/>
                </a:solidFill>
                <a:latin typeface="微软雅黑" panose="020B0503020204020204" pitchFamily="34" charset="-122"/>
                <a:ea typeface="微软雅黑" panose="020B0503020204020204" pitchFamily="34" charset="-122"/>
              </a:rPr>
              <a:t> </a:t>
            </a:r>
            <a:r>
              <a:rPr lang="en-US" altLang="zh-CN" sz="2400" b="1" dirty="0">
                <a:solidFill>
                  <a:schemeClr val="bg1"/>
                </a:solidFill>
                <a:latin typeface="微软雅黑" panose="020B0503020204020204" pitchFamily="34" charset="-122"/>
                <a:ea typeface="微软雅黑" panose="020B0503020204020204" pitchFamily="34" charset="-122"/>
              </a:rPr>
              <a:t>&amp;</a:t>
            </a:r>
            <a:r>
              <a:rPr lang="zh-CN" altLang="en-US" sz="2400" b="1" dirty="0">
                <a:solidFill>
                  <a:schemeClr val="bg1"/>
                </a:solidFill>
                <a:latin typeface="微软雅黑" panose="020B0503020204020204" pitchFamily="34" charset="-122"/>
                <a:ea typeface="微软雅黑" panose="020B0503020204020204" pitchFamily="34" charset="-122"/>
              </a:rPr>
              <a:t> </a:t>
            </a:r>
            <a:r>
              <a:rPr lang="en-US" altLang="zh-CN" sz="2400" b="1" dirty="0">
                <a:solidFill>
                  <a:schemeClr val="bg1"/>
                </a:solidFill>
                <a:latin typeface="微软雅黑" panose="020B0503020204020204" pitchFamily="34" charset="-122"/>
                <a:ea typeface="微软雅黑" panose="020B0503020204020204" pitchFamily="34" charset="-122"/>
              </a:rPr>
              <a:t>Modeling</a:t>
            </a:r>
            <a:r>
              <a:rPr lang="zh-CN" altLang="en-US" sz="7200" b="1" dirty="0">
                <a:solidFill>
                  <a:schemeClr val="bg2">
                    <a:lumMod val="50000"/>
                  </a:schemeClr>
                </a:solidFill>
                <a:latin typeface="微软雅黑" panose="020B0503020204020204" pitchFamily="34" charset="-122"/>
                <a:ea typeface="微软雅黑" panose="020B0503020204020204" pitchFamily="34" charset="-122"/>
              </a:rPr>
              <a:t> </a:t>
            </a:r>
            <a:endParaRPr lang="en-US" altLang="zh-CN" sz="7200" dirty="0">
              <a:solidFill>
                <a:schemeClr val="bg2">
                  <a:lumMod val="50000"/>
                </a:schemeClr>
              </a:solidFill>
              <a:latin typeface="微软雅黑" panose="020B0503020204020204" pitchFamily="34" charset="-122"/>
              <a:ea typeface="微软雅黑" panose="020B0503020204020204" pitchFamily="34" charset="-122"/>
            </a:endParaRPr>
          </a:p>
        </p:txBody>
      </p:sp>
      <p:grpSp>
        <p:nvGrpSpPr>
          <p:cNvPr id="93" name="组合 92">
            <a:extLst>
              <a:ext uri="{FF2B5EF4-FFF2-40B4-BE49-F238E27FC236}">
                <a16:creationId xmlns:a16="http://schemas.microsoft.com/office/drawing/2014/main" id="{C477558B-ABFD-8A40-B490-2A1E5670D768}"/>
              </a:ext>
            </a:extLst>
          </p:cNvPr>
          <p:cNvGrpSpPr/>
          <p:nvPr/>
        </p:nvGrpSpPr>
        <p:grpSpPr>
          <a:xfrm>
            <a:off x="642845" y="2194746"/>
            <a:ext cx="11106505" cy="4273687"/>
            <a:chOff x="601084" y="1894664"/>
            <a:chExt cx="11099187" cy="4519174"/>
          </a:xfrm>
        </p:grpSpPr>
        <p:sp>
          <p:nvSpPr>
            <p:cNvPr id="94" name="圆角矩形 93">
              <a:extLst>
                <a:ext uri="{FF2B5EF4-FFF2-40B4-BE49-F238E27FC236}">
                  <a16:creationId xmlns:a16="http://schemas.microsoft.com/office/drawing/2014/main" id="{81258FAF-D341-2A42-A38F-BA79FB183590}"/>
                </a:ext>
              </a:extLst>
            </p:cNvPr>
            <p:cNvSpPr/>
            <p:nvPr/>
          </p:nvSpPr>
          <p:spPr>
            <a:xfrm>
              <a:off x="3929117" y="1894664"/>
              <a:ext cx="2170279" cy="9797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流量降级框架</a:t>
              </a:r>
            </a:p>
          </p:txBody>
        </p:sp>
        <p:sp>
          <p:nvSpPr>
            <p:cNvPr id="95" name="矩形 94">
              <a:extLst>
                <a:ext uri="{FF2B5EF4-FFF2-40B4-BE49-F238E27FC236}">
                  <a16:creationId xmlns:a16="http://schemas.microsoft.com/office/drawing/2014/main" id="{563C96CA-35F9-454A-BC87-9A9019BC0A74}"/>
                </a:ext>
              </a:extLst>
            </p:cNvPr>
            <p:cNvSpPr/>
            <p:nvPr/>
          </p:nvSpPr>
          <p:spPr>
            <a:xfrm>
              <a:off x="7954349" y="1967999"/>
              <a:ext cx="1255684" cy="8959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 name="椭圆 95">
              <a:extLst>
                <a:ext uri="{FF2B5EF4-FFF2-40B4-BE49-F238E27FC236}">
                  <a16:creationId xmlns:a16="http://schemas.microsoft.com/office/drawing/2014/main" id="{7AF9F92E-762F-4744-82F2-A67DF7C1B777}"/>
                </a:ext>
              </a:extLst>
            </p:cNvPr>
            <p:cNvSpPr/>
            <p:nvPr/>
          </p:nvSpPr>
          <p:spPr>
            <a:xfrm>
              <a:off x="8065901" y="2073962"/>
              <a:ext cx="143833" cy="14642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7" name="文本框 96">
              <a:extLst>
                <a:ext uri="{FF2B5EF4-FFF2-40B4-BE49-F238E27FC236}">
                  <a16:creationId xmlns:a16="http://schemas.microsoft.com/office/drawing/2014/main" id="{18E7E2CB-1B23-1E4F-80EE-01BDE59E281E}"/>
                </a:ext>
              </a:extLst>
            </p:cNvPr>
            <p:cNvSpPr txBox="1"/>
            <p:nvPr/>
          </p:nvSpPr>
          <p:spPr>
            <a:xfrm>
              <a:off x="4955524" y="3113138"/>
              <a:ext cx="2031931" cy="390547"/>
            </a:xfrm>
            <a:prstGeom prst="rect">
              <a:avLst/>
            </a:prstGeom>
            <a:noFill/>
          </p:spPr>
          <p:txBody>
            <a:bodyPr wrap="none" rtlCol="0">
              <a:spAutoFit/>
            </a:bodyPr>
            <a:lstStyle/>
            <a:p>
              <a:r>
                <a:rPr kumimoji="1" lang="en-US" altLang="zh-CN" dirty="0">
                  <a:solidFill>
                    <a:schemeClr val="bg1"/>
                  </a:solidFill>
                </a:rPr>
                <a:t>Drop</a:t>
              </a:r>
              <a:r>
                <a:rPr kumimoji="1" lang="zh-CN" altLang="en-US" dirty="0">
                  <a:solidFill>
                    <a:schemeClr val="bg1"/>
                  </a:solidFill>
                </a:rPr>
                <a:t>低价值流量</a:t>
              </a:r>
            </a:p>
          </p:txBody>
        </p:sp>
        <p:sp>
          <p:nvSpPr>
            <p:cNvPr id="98" name="文本框 97">
              <a:extLst>
                <a:ext uri="{FF2B5EF4-FFF2-40B4-BE49-F238E27FC236}">
                  <a16:creationId xmlns:a16="http://schemas.microsoft.com/office/drawing/2014/main" id="{BF819A1B-8DEF-764D-A462-5967688278E9}"/>
                </a:ext>
              </a:extLst>
            </p:cNvPr>
            <p:cNvSpPr txBox="1"/>
            <p:nvPr/>
          </p:nvSpPr>
          <p:spPr>
            <a:xfrm>
              <a:off x="6112301" y="2071383"/>
              <a:ext cx="2074440" cy="390547"/>
            </a:xfrm>
            <a:prstGeom prst="rect">
              <a:avLst/>
            </a:prstGeom>
            <a:noFill/>
          </p:spPr>
          <p:txBody>
            <a:bodyPr wrap="none" rtlCol="0">
              <a:spAutoFit/>
            </a:bodyPr>
            <a:lstStyle/>
            <a:p>
              <a:r>
                <a:rPr kumimoji="1" lang="en-US" altLang="zh-CN" dirty="0">
                  <a:solidFill>
                    <a:schemeClr val="bg1"/>
                  </a:solidFill>
                </a:rPr>
                <a:t>Keep</a:t>
              </a:r>
              <a:r>
                <a:rPr kumimoji="1" lang="zh-CN" altLang="en-US" dirty="0">
                  <a:solidFill>
                    <a:schemeClr val="bg1"/>
                  </a:solidFill>
                </a:rPr>
                <a:t>高价值流量</a:t>
              </a:r>
            </a:p>
          </p:txBody>
        </p:sp>
        <p:sp>
          <p:nvSpPr>
            <p:cNvPr id="99" name="矩形 98">
              <a:extLst>
                <a:ext uri="{FF2B5EF4-FFF2-40B4-BE49-F238E27FC236}">
                  <a16:creationId xmlns:a16="http://schemas.microsoft.com/office/drawing/2014/main" id="{23C3B5B1-0D73-DA45-AF2D-36F4FA9C01AD}"/>
                </a:ext>
              </a:extLst>
            </p:cNvPr>
            <p:cNvSpPr/>
            <p:nvPr/>
          </p:nvSpPr>
          <p:spPr>
            <a:xfrm>
              <a:off x="4447684" y="3809491"/>
              <a:ext cx="1255684" cy="8959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0" name="椭圆 99">
              <a:extLst>
                <a:ext uri="{FF2B5EF4-FFF2-40B4-BE49-F238E27FC236}">
                  <a16:creationId xmlns:a16="http://schemas.microsoft.com/office/drawing/2014/main" id="{E595BCBD-05EA-AB4D-AA69-E83F50604C81}"/>
                </a:ext>
              </a:extLst>
            </p:cNvPr>
            <p:cNvSpPr/>
            <p:nvPr/>
          </p:nvSpPr>
          <p:spPr>
            <a:xfrm>
              <a:off x="4559236" y="3915454"/>
              <a:ext cx="143833" cy="14642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1" name="椭圆 100">
              <a:extLst>
                <a:ext uri="{FF2B5EF4-FFF2-40B4-BE49-F238E27FC236}">
                  <a16:creationId xmlns:a16="http://schemas.microsoft.com/office/drawing/2014/main" id="{C1E5118D-4709-4349-A311-1725410B0993}"/>
                </a:ext>
              </a:extLst>
            </p:cNvPr>
            <p:cNvSpPr/>
            <p:nvPr/>
          </p:nvSpPr>
          <p:spPr>
            <a:xfrm>
              <a:off x="4703070" y="4139439"/>
              <a:ext cx="143833" cy="14642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2" name="椭圆 101">
              <a:extLst>
                <a:ext uri="{FF2B5EF4-FFF2-40B4-BE49-F238E27FC236}">
                  <a16:creationId xmlns:a16="http://schemas.microsoft.com/office/drawing/2014/main" id="{99B3F5A5-1C4B-3D41-B254-0C95E8C69636}"/>
                </a:ext>
              </a:extLst>
            </p:cNvPr>
            <p:cNvSpPr/>
            <p:nvPr/>
          </p:nvSpPr>
          <p:spPr>
            <a:xfrm>
              <a:off x="4572311" y="4377187"/>
              <a:ext cx="143833" cy="14642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3" name="椭圆 102">
              <a:extLst>
                <a:ext uri="{FF2B5EF4-FFF2-40B4-BE49-F238E27FC236}">
                  <a16:creationId xmlns:a16="http://schemas.microsoft.com/office/drawing/2014/main" id="{98A0F7DA-BF76-1749-A3C3-D207D517FFEC}"/>
                </a:ext>
              </a:extLst>
            </p:cNvPr>
            <p:cNvSpPr/>
            <p:nvPr/>
          </p:nvSpPr>
          <p:spPr>
            <a:xfrm>
              <a:off x="4827696" y="4450401"/>
              <a:ext cx="143833" cy="14642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 name="椭圆 103">
              <a:extLst>
                <a:ext uri="{FF2B5EF4-FFF2-40B4-BE49-F238E27FC236}">
                  <a16:creationId xmlns:a16="http://schemas.microsoft.com/office/drawing/2014/main" id="{52E7A313-5D23-3E49-ADB4-4270C214EA34}"/>
                </a:ext>
              </a:extLst>
            </p:cNvPr>
            <p:cNvSpPr/>
            <p:nvPr/>
          </p:nvSpPr>
          <p:spPr>
            <a:xfrm>
              <a:off x="4899612" y="3915454"/>
              <a:ext cx="143833" cy="14642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5" name="椭圆 104">
              <a:extLst>
                <a:ext uri="{FF2B5EF4-FFF2-40B4-BE49-F238E27FC236}">
                  <a16:creationId xmlns:a16="http://schemas.microsoft.com/office/drawing/2014/main" id="{15D1E037-7E96-B443-8281-84FE1D2F9F0A}"/>
                </a:ext>
              </a:extLst>
            </p:cNvPr>
            <p:cNvSpPr/>
            <p:nvPr/>
          </p:nvSpPr>
          <p:spPr>
            <a:xfrm>
              <a:off x="5013970" y="4139439"/>
              <a:ext cx="143833" cy="14642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 name="椭圆 105">
              <a:extLst>
                <a:ext uri="{FF2B5EF4-FFF2-40B4-BE49-F238E27FC236}">
                  <a16:creationId xmlns:a16="http://schemas.microsoft.com/office/drawing/2014/main" id="{3CBE415F-37CA-6D43-9307-3FC751A88E3D}"/>
                </a:ext>
              </a:extLst>
            </p:cNvPr>
            <p:cNvSpPr/>
            <p:nvPr/>
          </p:nvSpPr>
          <p:spPr>
            <a:xfrm>
              <a:off x="5102897" y="4422438"/>
              <a:ext cx="143833" cy="14642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 name="椭圆 106">
              <a:extLst>
                <a:ext uri="{FF2B5EF4-FFF2-40B4-BE49-F238E27FC236}">
                  <a16:creationId xmlns:a16="http://schemas.microsoft.com/office/drawing/2014/main" id="{DAB25EA4-3569-FD43-AB32-FB8DDEA4EEB3}"/>
                </a:ext>
              </a:extLst>
            </p:cNvPr>
            <p:cNvSpPr/>
            <p:nvPr/>
          </p:nvSpPr>
          <p:spPr>
            <a:xfrm>
              <a:off x="5239988" y="3915454"/>
              <a:ext cx="143833" cy="14642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8" name="椭圆 107">
              <a:extLst>
                <a:ext uri="{FF2B5EF4-FFF2-40B4-BE49-F238E27FC236}">
                  <a16:creationId xmlns:a16="http://schemas.microsoft.com/office/drawing/2014/main" id="{80217B02-FFFF-FF48-B9C9-870987852E07}"/>
                </a:ext>
              </a:extLst>
            </p:cNvPr>
            <p:cNvSpPr/>
            <p:nvPr/>
          </p:nvSpPr>
          <p:spPr>
            <a:xfrm>
              <a:off x="5372610" y="4230760"/>
              <a:ext cx="143833" cy="14642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9" name="椭圆 108">
              <a:extLst>
                <a:ext uri="{FF2B5EF4-FFF2-40B4-BE49-F238E27FC236}">
                  <a16:creationId xmlns:a16="http://schemas.microsoft.com/office/drawing/2014/main" id="{1DF5BD17-286A-3941-B20C-4EE90758925A}"/>
                </a:ext>
              </a:extLst>
            </p:cNvPr>
            <p:cNvSpPr/>
            <p:nvPr/>
          </p:nvSpPr>
          <p:spPr>
            <a:xfrm>
              <a:off x="5408227" y="4472854"/>
              <a:ext cx="143833" cy="14642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0" name="直线箭头连接符 109">
              <a:extLst>
                <a:ext uri="{FF2B5EF4-FFF2-40B4-BE49-F238E27FC236}">
                  <a16:creationId xmlns:a16="http://schemas.microsoft.com/office/drawing/2014/main" id="{8239EAFC-8422-F047-AB19-966A7CE592A7}"/>
                </a:ext>
              </a:extLst>
            </p:cNvPr>
            <p:cNvCxnSpPr>
              <a:cxnSpLocks/>
            </p:cNvCxnSpPr>
            <p:nvPr/>
          </p:nvCxnSpPr>
          <p:spPr>
            <a:xfrm>
              <a:off x="4982278" y="2863943"/>
              <a:ext cx="0" cy="923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1" name="右大括号 110">
              <a:extLst>
                <a:ext uri="{FF2B5EF4-FFF2-40B4-BE49-F238E27FC236}">
                  <a16:creationId xmlns:a16="http://schemas.microsoft.com/office/drawing/2014/main" id="{7A1DED94-1A2A-504D-B3DB-C0452B3491AA}"/>
                </a:ext>
              </a:extLst>
            </p:cNvPr>
            <p:cNvSpPr/>
            <p:nvPr/>
          </p:nvSpPr>
          <p:spPr>
            <a:xfrm>
              <a:off x="5743058" y="3681452"/>
              <a:ext cx="297951" cy="1149257"/>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12" name="椭圆 111">
              <a:extLst>
                <a:ext uri="{FF2B5EF4-FFF2-40B4-BE49-F238E27FC236}">
                  <a16:creationId xmlns:a16="http://schemas.microsoft.com/office/drawing/2014/main" id="{92313C47-4306-7547-B413-B293109AFE66}"/>
                </a:ext>
              </a:extLst>
            </p:cNvPr>
            <p:cNvSpPr/>
            <p:nvPr/>
          </p:nvSpPr>
          <p:spPr>
            <a:xfrm>
              <a:off x="1005428" y="2354145"/>
              <a:ext cx="143833" cy="1464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3" name="椭圆 112">
              <a:extLst>
                <a:ext uri="{FF2B5EF4-FFF2-40B4-BE49-F238E27FC236}">
                  <a16:creationId xmlns:a16="http://schemas.microsoft.com/office/drawing/2014/main" id="{E4E31C7B-CAF5-794C-AD09-6927E9B84C99}"/>
                </a:ext>
              </a:extLst>
            </p:cNvPr>
            <p:cNvSpPr/>
            <p:nvPr/>
          </p:nvSpPr>
          <p:spPr>
            <a:xfrm>
              <a:off x="635489" y="2354144"/>
              <a:ext cx="143833" cy="1464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4" name="椭圆 113">
              <a:extLst>
                <a:ext uri="{FF2B5EF4-FFF2-40B4-BE49-F238E27FC236}">
                  <a16:creationId xmlns:a16="http://schemas.microsoft.com/office/drawing/2014/main" id="{429F1750-6633-A449-AFC5-D53D7C228C76}"/>
                </a:ext>
              </a:extLst>
            </p:cNvPr>
            <p:cNvSpPr/>
            <p:nvPr/>
          </p:nvSpPr>
          <p:spPr>
            <a:xfrm>
              <a:off x="1391622" y="2354144"/>
              <a:ext cx="143833" cy="1464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5" name="椭圆 114">
              <a:extLst>
                <a:ext uri="{FF2B5EF4-FFF2-40B4-BE49-F238E27FC236}">
                  <a16:creationId xmlns:a16="http://schemas.microsoft.com/office/drawing/2014/main" id="{0258C318-F6B6-224E-9699-48D9B585C8CB}"/>
                </a:ext>
              </a:extLst>
            </p:cNvPr>
            <p:cNvSpPr/>
            <p:nvPr/>
          </p:nvSpPr>
          <p:spPr>
            <a:xfrm>
              <a:off x="2208546" y="2354143"/>
              <a:ext cx="143833" cy="1464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6" name="椭圆 115">
              <a:extLst>
                <a:ext uri="{FF2B5EF4-FFF2-40B4-BE49-F238E27FC236}">
                  <a16:creationId xmlns:a16="http://schemas.microsoft.com/office/drawing/2014/main" id="{0EE01542-AFA8-344E-85B9-A64F681C4C3B}"/>
                </a:ext>
              </a:extLst>
            </p:cNvPr>
            <p:cNvSpPr/>
            <p:nvPr/>
          </p:nvSpPr>
          <p:spPr>
            <a:xfrm>
              <a:off x="2573636" y="2354142"/>
              <a:ext cx="143833" cy="1464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7" name="椭圆 116">
              <a:extLst>
                <a:ext uri="{FF2B5EF4-FFF2-40B4-BE49-F238E27FC236}">
                  <a16:creationId xmlns:a16="http://schemas.microsoft.com/office/drawing/2014/main" id="{76DEDAA5-9691-6F4E-A636-DF41D0A257C0}"/>
                </a:ext>
              </a:extLst>
            </p:cNvPr>
            <p:cNvSpPr/>
            <p:nvPr/>
          </p:nvSpPr>
          <p:spPr>
            <a:xfrm>
              <a:off x="2938726" y="2354141"/>
              <a:ext cx="143833" cy="1464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118" name="直线箭头连接符 117">
              <a:extLst>
                <a:ext uri="{FF2B5EF4-FFF2-40B4-BE49-F238E27FC236}">
                  <a16:creationId xmlns:a16="http://schemas.microsoft.com/office/drawing/2014/main" id="{3F9E7241-6846-3648-B1C4-0A4E4DCF0549}"/>
                </a:ext>
              </a:extLst>
            </p:cNvPr>
            <p:cNvCxnSpPr>
              <a:cxnSpLocks/>
            </p:cNvCxnSpPr>
            <p:nvPr/>
          </p:nvCxnSpPr>
          <p:spPr>
            <a:xfrm>
              <a:off x="3199112" y="2427355"/>
              <a:ext cx="55735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文本框 118">
                  <a:extLst>
                    <a:ext uri="{FF2B5EF4-FFF2-40B4-BE49-F238E27FC236}">
                      <a16:creationId xmlns:a16="http://schemas.microsoft.com/office/drawing/2014/main" id="{83A92580-FF8D-C248-BEE5-537E59B7B9D8}"/>
                    </a:ext>
                  </a:extLst>
                </p:cNvPr>
                <p:cNvSpPr txBox="1"/>
                <p:nvPr/>
              </p:nvSpPr>
              <p:spPr>
                <a:xfrm>
                  <a:off x="6060192" y="3923380"/>
                  <a:ext cx="2656925" cy="683457"/>
                </a:xfrm>
                <a:prstGeom prst="rect">
                  <a:avLst/>
                </a:prstGeom>
                <a:noFill/>
              </p:spPr>
              <p:txBody>
                <a:bodyPr wrap="none" rtlCol="0">
                  <a:spAutoFit/>
                </a:bodyPr>
                <a:lstStyle/>
                <a:p>
                  <a:r>
                    <a:rPr kumimoji="1" lang="en-US" altLang="zh-CN" dirty="0">
                      <a:solidFill>
                        <a:schemeClr val="bg1"/>
                      </a:solidFill>
                    </a:rPr>
                    <a:t>Drop</a:t>
                  </a:r>
                  <a:r>
                    <a:rPr kumimoji="1" lang="zh-CN" altLang="en-US" dirty="0">
                      <a:solidFill>
                        <a:schemeClr val="bg1"/>
                      </a:solidFill>
                    </a:rPr>
                    <a:t>掉</a:t>
                  </a:r>
                  <a:r>
                    <a:rPr kumimoji="1" lang="en-US" altLang="zh-CN" dirty="0">
                      <a:solidFill>
                        <a:schemeClr val="bg1"/>
                      </a:solidFill>
                    </a:rPr>
                    <a:t>M</a:t>
                  </a:r>
                  <a:r>
                    <a:rPr kumimoji="1" lang="zh-CN" altLang="en-US" dirty="0">
                      <a:solidFill>
                        <a:schemeClr val="bg1"/>
                      </a:solidFill>
                    </a:rPr>
                    <a:t>个流量</a:t>
                  </a:r>
                  <a:endParaRPr kumimoji="1" lang="en-US" altLang="zh-CN" dirty="0">
                    <a:solidFill>
                      <a:schemeClr val="bg1"/>
                    </a:solidFill>
                  </a:endParaRPr>
                </a:p>
                <a:p>
                  <a:r>
                    <a:rPr kumimoji="1" lang="zh-CN" altLang="en-US" dirty="0">
                      <a:solidFill>
                        <a:schemeClr val="bg1"/>
                      </a:solidFill>
                    </a:rPr>
                    <a:t>每个流量的价值为</a:t>
                  </a:r>
                  <a14:m>
                    <m:oMath xmlns:m="http://schemas.openxmlformats.org/officeDocument/2006/math">
                      <m:sSub>
                        <m:sSubPr>
                          <m:ctrlPr>
                            <a:rPr kumimoji="1" lang="en-US" altLang="zh-CN" i="1" smtClean="0">
                              <a:solidFill>
                                <a:schemeClr val="bg1"/>
                              </a:solidFill>
                              <a:latin typeface="Cambria Math" panose="02040503050406030204" pitchFamily="18" charset="0"/>
                            </a:rPr>
                          </m:ctrlPr>
                        </m:sSubPr>
                        <m:e>
                          <m:r>
                            <a:rPr kumimoji="1" lang="en-US" altLang="zh-CN" b="0" i="1" smtClean="0">
                              <a:solidFill>
                                <a:schemeClr val="bg1"/>
                              </a:solidFill>
                              <a:latin typeface="Cambria Math" panose="02040503050406030204" pitchFamily="18" charset="0"/>
                            </a:rPr>
                            <m:t>𝑠𝑐𝑜𝑟𝑒</m:t>
                          </m:r>
                        </m:e>
                        <m:sub>
                          <m:r>
                            <a:rPr kumimoji="1" lang="en-US" altLang="zh-CN" b="0" i="1" smtClean="0">
                              <a:solidFill>
                                <a:schemeClr val="bg1"/>
                              </a:solidFill>
                              <a:latin typeface="Cambria Math" panose="02040503050406030204" pitchFamily="18" charset="0"/>
                            </a:rPr>
                            <m:t>𝑖</m:t>
                          </m:r>
                        </m:sub>
                      </m:sSub>
                    </m:oMath>
                  </a14:m>
                  <a:endParaRPr kumimoji="1" lang="zh-CN" altLang="en-US" dirty="0">
                    <a:solidFill>
                      <a:schemeClr val="bg1"/>
                    </a:solidFill>
                  </a:endParaRPr>
                </a:p>
              </p:txBody>
            </p:sp>
          </mc:Choice>
          <mc:Fallback xmlns="">
            <p:sp>
              <p:nvSpPr>
                <p:cNvPr id="119" name="文本框 118">
                  <a:extLst>
                    <a:ext uri="{FF2B5EF4-FFF2-40B4-BE49-F238E27FC236}">
                      <a16:creationId xmlns:a16="http://schemas.microsoft.com/office/drawing/2014/main" id="{83A92580-FF8D-C248-BEE5-537E59B7B9D8}"/>
                    </a:ext>
                  </a:extLst>
                </p:cNvPr>
                <p:cNvSpPr txBox="1">
                  <a:spLocks noRot="1" noChangeAspect="1" noMove="1" noResize="1" noEditPoints="1" noAdjustHandles="1" noChangeArrowheads="1" noChangeShapeType="1" noTextEdit="1"/>
                </p:cNvSpPr>
                <p:nvPr/>
              </p:nvSpPr>
              <p:spPr>
                <a:xfrm>
                  <a:off x="6060192" y="3923380"/>
                  <a:ext cx="2656925" cy="683457"/>
                </a:xfrm>
                <a:prstGeom prst="rect">
                  <a:avLst/>
                </a:prstGeom>
                <a:blipFill>
                  <a:blip r:embed="rId5"/>
                  <a:stretch>
                    <a:fillRect l="-1896" t="-7843" b="-13725"/>
                  </a:stretch>
                </a:blipFill>
              </p:spPr>
              <p:txBody>
                <a:bodyPr/>
                <a:lstStyle/>
                <a:p>
                  <a:r>
                    <a:rPr lang="zh-CN" altLang="en-US">
                      <a:noFill/>
                    </a:rPr>
                    <a:t> </a:t>
                  </a:r>
                </a:p>
              </p:txBody>
            </p:sp>
          </mc:Fallback>
        </mc:AlternateContent>
        <p:sp>
          <p:nvSpPr>
            <p:cNvPr id="120" name="右大括号 119">
              <a:extLst>
                <a:ext uri="{FF2B5EF4-FFF2-40B4-BE49-F238E27FC236}">
                  <a16:creationId xmlns:a16="http://schemas.microsoft.com/office/drawing/2014/main" id="{2AE710A3-A163-AB41-81D6-6538B9230B2F}"/>
                </a:ext>
              </a:extLst>
            </p:cNvPr>
            <p:cNvSpPr/>
            <p:nvPr/>
          </p:nvSpPr>
          <p:spPr>
            <a:xfrm rot="5400000">
              <a:off x="1751122" y="1415954"/>
              <a:ext cx="297951" cy="2598028"/>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21" name="文本框 120">
              <a:extLst>
                <a:ext uri="{FF2B5EF4-FFF2-40B4-BE49-F238E27FC236}">
                  <a16:creationId xmlns:a16="http://schemas.microsoft.com/office/drawing/2014/main" id="{C84BC19A-1896-4142-B567-826A28612077}"/>
                </a:ext>
              </a:extLst>
            </p:cNvPr>
            <p:cNvSpPr txBox="1"/>
            <p:nvPr/>
          </p:nvSpPr>
          <p:spPr>
            <a:xfrm>
              <a:off x="601084" y="2921475"/>
              <a:ext cx="2938790" cy="390547"/>
            </a:xfrm>
            <a:prstGeom prst="rect">
              <a:avLst/>
            </a:prstGeom>
            <a:noFill/>
          </p:spPr>
          <p:txBody>
            <a:bodyPr wrap="none" rtlCol="0">
              <a:spAutoFit/>
            </a:bodyPr>
            <a:lstStyle/>
            <a:p>
              <a:r>
                <a:rPr kumimoji="1" lang="zh-CN" altLang="en-US" dirty="0">
                  <a:solidFill>
                    <a:schemeClr val="bg1"/>
                  </a:solidFill>
                </a:rPr>
                <a:t>一段时间内打入</a:t>
              </a:r>
              <a:r>
                <a:rPr kumimoji="1" lang="en-US" altLang="zh-CN" dirty="0">
                  <a:solidFill>
                    <a:schemeClr val="bg1"/>
                  </a:solidFill>
                </a:rPr>
                <a:t>N</a:t>
              </a:r>
              <a:r>
                <a:rPr kumimoji="1" lang="zh-CN" altLang="en-US" dirty="0">
                  <a:solidFill>
                    <a:schemeClr val="bg1"/>
                  </a:solidFill>
                </a:rPr>
                <a:t>个流量</a:t>
              </a:r>
            </a:p>
          </p:txBody>
        </p:sp>
        <mc:AlternateContent xmlns:mc="http://schemas.openxmlformats.org/markup-compatibility/2006" xmlns:a14="http://schemas.microsoft.com/office/drawing/2010/main">
          <mc:Choice Requires="a14">
            <p:sp>
              <p:nvSpPr>
                <p:cNvPr id="122" name="文本框 121">
                  <a:extLst>
                    <a:ext uri="{FF2B5EF4-FFF2-40B4-BE49-F238E27FC236}">
                      <a16:creationId xmlns:a16="http://schemas.microsoft.com/office/drawing/2014/main" id="{2C0B797F-1FBD-144E-865C-0D4DCA86B5FE}"/>
                    </a:ext>
                  </a:extLst>
                </p:cNvPr>
                <p:cNvSpPr txBox="1"/>
                <p:nvPr/>
              </p:nvSpPr>
              <p:spPr>
                <a:xfrm>
                  <a:off x="3589838" y="5040550"/>
                  <a:ext cx="3169950" cy="1373288"/>
                </a:xfrm>
                <a:prstGeom prst="rect">
                  <a:avLst/>
                </a:prstGeom>
                <a:noFill/>
              </p:spPr>
              <p:txBody>
                <a:bodyPr wrap="square" rtlCol="0">
                  <a:spAutoFit/>
                </a:bodyPr>
                <a:lstStyle/>
                <a:p>
                  <a:r>
                    <a:rPr kumimoji="1" lang="zh-CN" altLang="en-US" dirty="0">
                      <a:solidFill>
                        <a:schemeClr val="bg1"/>
                      </a:solidFill>
                      <a:latin typeface="Microsoft YaHei" panose="020B0503020204020204" pitchFamily="34" charset="-122"/>
                      <a:ea typeface="Microsoft YaHei" panose="020B0503020204020204" pitchFamily="34" charset="-122"/>
                    </a:rPr>
                    <a:t>目标</a:t>
                  </a:r>
                  <a:r>
                    <a:rPr kumimoji="1" lang="en-US" altLang="zh-CN" dirty="0">
                      <a:solidFill>
                        <a:schemeClr val="bg1"/>
                      </a:solidFill>
                      <a:latin typeface="Microsoft YaHei" panose="020B0503020204020204" pitchFamily="34" charset="-122"/>
                      <a:ea typeface="Microsoft YaHei" panose="020B0503020204020204" pitchFamily="34" charset="-122"/>
                    </a:rPr>
                    <a:t>1</a:t>
                  </a:r>
                  <a:r>
                    <a:rPr kumimoji="1" lang="zh-CN" altLang="en-US" dirty="0">
                      <a:solidFill>
                        <a:schemeClr val="bg1"/>
                      </a:solidFill>
                      <a:latin typeface="Microsoft YaHei" panose="020B0503020204020204" pitchFamily="34" charset="-122"/>
                      <a:ea typeface="Microsoft YaHei" panose="020B0503020204020204" pitchFamily="34" charset="-122"/>
                    </a:rPr>
                    <a:t>：</a:t>
                  </a:r>
                  <a14:m>
                    <m:oMath xmlns:m="http://schemas.openxmlformats.org/officeDocument/2006/math">
                      <m:r>
                        <a:rPr kumimoji="1" lang="en-US" altLang="zh-CN" sz="2400" b="0" i="1" smtClean="0">
                          <a:solidFill>
                            <a:schemeClr val="bg1"/>
                          </a:solidFill>
                          <a:latin typeface="Cambria Math" panose="02040503050406030204" pitchFamily="18" charset="0"/>
                        </a:rPr>
                        <m:t> </m:t>
                      </m:r>
                      <m:f>
                        <m:fPr>
                          <m:ctrlPr>
                            <a:rPr kumimoji="1" lang="en-US" altLang="zh-CN" sz="2400" b="0" i="1" smtClean="0">
                              <a:solidFill>
                                <a:schemeClr val="bg1"/>
                              </a:solidFill>
                              <a:latin typeface="Cambria Math" panose="02040503050406030204" pitchFamily="18" charset="0"/>
                            </a:rPr>
                          </m:ctrlPr>
                        </m:fPr>
                        <m:num>
                          <m:r>
                            <a:rPr kumimoji="1" lang="en-US" altLang="zh-CN" sz="2400" b="0" i="1" smtClean="0">
                              <a:solidFill>
                                <a:schemeClr val="bg1"/>
                              </a:solidFill>
                              <a:latin typeface="Cambria Math" panose="02040503050406030204" pitchFamily="18" charset="0"/>
                            </a:rPr>
                            <m:t>𝑀</m:t>
                          </m:r>
                        </m:num>
                        <m:den>
                          <m:r>
                            <a:rPr kumimoji="1" lang="en-US" altLang="zh-CN" sz="2400" b="0" i="1" smtClean="0">
                              <a:solidFill>
                                <a:schemeClr val="bg1"/>
                              </a:solidFill>
                              <a:latin typeface="Cambria Math" panose="02040503050406030204" pitchFamily="18" charset="0"/>
                            </a:rPr>
                            <m:t>𝑁</m:t>
                          </m:r>
                        </m:den>
                      </m:f>
                      <m:r>
                        <a:rPr kumimoji="1" lang="en-US" altLang="zh-CN" sz="2400" b="0" i="1" smtClean="0">
                          <a:solidFill>
                            <a:schemeClr val="bg1"/>
                          </a:solidFill>
                          <a:latin typeface="Cambria Math" panose="02040503050406030204" pitchFamily="18" charset="0"/>
                        </a:rPr>
                        <m:t> </m:t>
                      </m:r>
                      <m:r>
                        <a:rPr kumimoji="1" lang="en-US" altLang="zh-CN" sz="2400" b="0" i="1" smtClean="0">
                          <a:solidFill>
                            <a:schemeClr val="bg1"/>
                          </a:solidFill>
                          <a:latin typeface="Cambria Math" panose="02040503050406030204" pitchFamily="18" charset="0"/>
                          <a:ea typeface="Cambria Math" panose="02040503050406030204" pitchFamily="18" charset="0"/>
                        </a:rPr>
                        <m:t>≈</m:t>
                      </m:r>
                      <m:r>
                        <a:rPr kumimoji="1" lang="en-US" altLang="zh-CN" sz="2400" b="0" i="1" smtClean="0">
                          <a:solidFill>
                            <a:schemeClr val="bg1"/>
                          </a:solidFill>
                          <a:latin typeface="Cambria Math" panose="02040503050406030204" pitchFamily="18" charset="0"/>
                          <a:ea typeface="Cambria Math" panose="02040503050406030204" pitchFamily="18" charset="0"/>
                        </a:rPr>
                        <m:t>𝑑𝑟𝑜𝑝</m:t>
                      </m:r>
                      <m:r>
                        <a:rPr kumimoji="1" lang="en-US" altLang="zh-CN" sz="2400" b="0" i="1" smtClean="0">
                          <a:solidFill>
                            <a:schemeClr val="bg1"/>
                          </a:solidFill>
                          <a:latin typeface="Cambria Math" panose="02040503050406030204" pitchFamily="18" charset="0"/>
                          <a:ea typeface="Cambria Math" panose="02040503050406030204" pitchFamily="18" charset="0"/>
                        </a:rPr>
                        <m:t> </m:t>
                      </m:r>
                      <m:r>
                        <a:rPr kumimoji="1" lang="en-US" altLang="zh-CN" sz="2400" b="0" i="1" smtClean="0">
                          <a:solidFill>
                            <a:schemeClr val="bg1"/>
                          </a:solidFill>
                          <a:latin typeface="Cambria Math" panose="02040503050406030204" pitchFamily="18" charset="0"/>
                          <a:ea typeface="Cambria Math" panose="02040503050406030204" pitchFamily="18" charset="0"/>
                        </a:rPr>
                        <m:t>𝑟𝑎𝑡𝑒</m:t>
                      </m:r>
                    </m:oMath>
                  </a14:m>
                  <a:endParaRPr kumimoji="1" lang="en-US" altLang="zh-CN" sz="2400" dirty="0">
                    <a:solidFill>
                      <a:schemeClr val="bg1"/>
                    </a:solidFill>
                    <a:latin typeface="Microsoft YaHei" panose="020B0503020204020204" pitchFamily="34" charset="-122"/>
                    <a:ea typeface="Microsoft YaHei" panose="020B0503020204020204" pitchFamily="34" charset="-122"/>
                  </a:endParaRPr>
                </a:p>
                <a:p>
                  <a:r>
                    <a:rPr kumimoji="1" lang="zh-CN" altLang="en-US" dirty="0">
                      <a:solidFill>
                        <a:schemeClr val="bg1"/>
                      </a:solidFill>
                      <a:latin typeface="Microsoft YaHei" panose="020B0503020204020204" pitchFamily="34" charset="-122"/>
                      <a:ea typeface="Microsoft YaHei" panose="020B0503020204020204" pitchFamily="34" charset="-122"/>
                    </a:rPr>
                    <a:t>目标</a:t>
                  </a:r>
                  <a:r>
                    <a:rPr kumimoji="1" lang="en-US" altLang="zh-CN" dirty="0">
                      <a:solidFill>
                        <a:schemeClr val="bg1"/>
                      </a:solidFill>
                      <a:latin typeface="Microsoft YaHei" panose="020B0503020204020204" pitchFamily="34" charset="-122"/>
                      <a:ea typeface="Microsoft YaHei" panose="020B0503020204020204" pitchFamily="34" charset="-122"/>
                    </a:rPr>
                    <a:t>2</a:t>
                  </a:r>
                  <a:r>
                    <a:rPr kumimoji="1" lang="zh-CN" altLang="en-US" dirty="0">
                      <a:solidFill>
                        <a:schemeClr val="bg1"/>
                      </a:solidFill>
                      <a:latin typeface="Microsoft YaHei" panose="020B0503020204020204" pitchFamily="34" charset="-122"/>
                      <a:ea typeface="Microsoft YaHei" panose="020B0503020204020204" pitchFamily="34" charset="-122"/>
                    </a:rPr>
                    <a:t>：</a:t>
                  </a:r>
                  <a14:m>
                    <m:oMath xmlns:m="http://schemas.openxmlformats.org/officeDocument/2006/math">
                      <m:r>
                        <m:rPr>
                          <m:sty m:val="p"/>
                        </m:rPr>
                        <a:rPr kumimoji="1" lang="en-US" altLang="zh-CN" sz="2400" b="0" i="0" smtClean="0">
                          <a:solidFill>
                            <a:schemeClr val="bg1"/>
                          </a:solidFill>
                          <a:latin typeface="Cambria Math" panose="02040503050406030204" pitchFamily="18" charset="0"/>
                          <a:ea typeface="Microsoft YaHei" panose="020B0503020204020204" pitchFamily="34" charset="-122"/>
                        </a:rPr>
                        <m:t>min</m:t>
                      </m:r>
                      <m:r>
                        <a:rPr kumimoji="1" lang="en-US" altLang="zh-CN" sz="2400" b="0" i="0" smtClean="0">
                          <a:solidFill>
                            <a:schemeClr val="bg1"/>
                          </a:solidFill>
                          <a:latin typeface="Cambria Math" panose="02040503050406030204" pitchFamily="18" charset="0"/>
                          <a:ea typeface="Microsoft YaHei" panose="020B0503020204020204" pitchFamily="34" charset="-122"/>
                        </a:rPr>
                        <m:t> </m:t>
                      </m:r>
                      <m:f>
                        <m:fPr>
                          <m:ctrlPr>
                            <a:rPr kumimoji="1" lang="en-US" altLang="zh-CN" sz="2400" b="0" i="1" smtClean="0">
                              <a:solidFill>
                                <a:schemeClr val="bg1"/>
                              </a:solidFill>
                              <a:latin typeface="Cambria Math" panose="02040503050406030204" pitchFamily="18" charset="0"/>
                              <a:ea typeface="Microsoft YaHei" panose="020B0503020204020204" pitchFamily="34" charset="-122"/>
                            </a:rPr>
                          </m:ctrlPr>
                        </m:fPr>
                        <m:num>
                          <m:nary>
                            <m:naryPr>
                              <m:chr m:val="∑"/>
                              <m:ctrlPr>
                                <a:rPr kumimoji="1" lang="en-US" altLang="zh-CN" sz="24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400" b="0" i="1" smtClean="0">
                                  <a:solidFill>
                                    <a:schemeClr val="bg1"/>
                                  </a:solidFill>
                                  <a:latin typeface="Cambria Math" panose="02040503050406030204" pitchFamily="18" charset="0"/>
                                  <a:ea typeface="Microsoft YaHei" panose="020B0503020204020204" pitchFamily="34" charset="-122"/>
                                </a:rPr>
                                <m:t>𝑖</m:t>
                              </m:r>
                            </m:sub>
                            <m:sup>
                              <m:r>
                                <a:rPr kumimoji="1" lang="en-US" altLang="zh-CN" sz="2400" b="0" i="1" smtClean="0">
                                  <a:solidFill>
                                    <a:schemeClr val="bg1"/>
                                  </a:solidFill>
                                  <a:latin typeface="Cambria Math" panose="02040503050406030204" pitchFamily="18" charset="0"/>
                                  <a:ea typeface="Microsoft YaHei" panose="020B0503020204020204" pitchFamily="34" charset="-122"/>
                                </a:rPr>
                                <m:t>𝑀</m:t>
                              </m:r>
                            </m:sup>
                            <m:e>
                              <m:sSub>
                                <m:sSubPr>
                                  <m:ctrlPr>
                                    <a:rPr kumimoji="1" lang="en-US" altLang="zh-CN" sz="24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400" b="0" i="1" smtClean="0">
                                      <a:solidFill>
                                        <a:schemeClr val="bg1"/>
                                      </a:solidFill>
                                      <a:latin typeface="Cambria Math" panose="02040503050406030204" pitchFamily="18" charset="0"/>
                                      <a:ea typeface="Microsoft YaHei" panose="020B0503020204020204" pitchFamily="34" charset="-122"/>
                                    </a:rPr>
                                    <m:t>𝑠𝑐𝑜𝑟𝑒</m:t>
                                  </m:r>
                                </m:e>
                                <m:sub>
                                  <m:r>
                                    <a:rPr kumimoji="1" lang="en-US" altLang="zh-CN" sz="2400" b="0" i="1" smtClean="0">
                                      <a:solidFill>
                                        <a:schemeClr val="bg1"/>
                                      </a:solidFill>
                                      <a:latin typeface="Cambria Math" panose="02040503050406030204" pitchFamily="18" charset="0"/>
                                      <a:ea typeface="Microsoft YaHei" panose="020B0503020204020204" pitchFamily="34" charset="-122"/>
                                    </a:rPr>
                                    <m:t>𝑖</m:t>
                                  </m:r>
                                </m:sub>
                              </m:sSub>
                            </m:e>
                          </m:nary>
                        </m:num>
                        <m:den>
                          <m:nary>
                            <m:naryPr>
                              <m:chr m:val="∑"/>
                              <m:ctrlPr>
                                <a:rPr kumimoji="1" lang="en-US" altLang="zh-CN" sz="24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400" b="0" i="1" smtClean="0">
                                  <a:solidFill>
                                    <a:schemeClr val="bg1"/>
                                  </a:solidFill>
                                  <a:latin typeface="Cambria Math" panose="02040503050406030204" pitchFamily="18" charset="0"/>
                                  <a:ea typeface="Microsoft YaHei" panose="020B0503020204020204" pitchFamily="34" charset="-122"/>
                                </a:rPr>
                                <m:t>𝑖</m:t>
                              </m:r>
                            </m:sub>
                            <m:sup>
                              <m:r>
                                <a:rPr kumimoji="1" lang="en-US" altLang="zh-CN" sz="2400" b="0" i="1" smtClean="0">
                                  <a:solidFill>
                                    <a:schemeClr val="bg1"/>
                                  </a:solidFill>
                                  <a:latin typeface="Cambria Math" panose="02040503050406030204" pitchFamily="18" charset="0"/>
                                  <a:ea typeface="Microsoft YaHei" panose="020B0503020204020204" pitchFamily="34" charset="-122"/>
                                </a:rPr>
                                <m:t>𝑁</m:t>
                              </m:r>
                            </m:sup>
                            <m:e>
                              <m:sSub>
                                <m:sSubPr>
                                  <m:ctrlPr>
                                    <a:rPr kumimoji="1" lang="en-US" altLang="zh-CN" sz="24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400" b="0" i="1" smtClean="0">
                                      <a:solidFill>
                                        <a:schemeClr val="bg1"/>
                                      </a:solidFill>
                                      <a:latin typeface="Cambria Math" panose="02040503050406030204" pitchFamily="18" charset="0"/>
                                      <a:ea typeface="Microsoft YaHei" panose="020B0503020204020204" pitchFamily="34" charset="-122"/>
                                    </a:rPr>
                                    <m:t>𝑠𝑐𝑜𝑟𝑒</m:t>
                                  </m:r>
                                </m:e>
                                <m:sub>
                                  <m:r>
                                    <a:rPr kumimoji="1" lang="en-US" altLang="zh-CN" sz="2400" b="0" i="1" smtClean="0">
                                      <a:solidFill>
                                        <a:schemeClr val="bg1"/>
                                      </a:solidFill>
                                      <a:latin typeface="Cambria Math" panose="02040503050406030204" pitchFamily="18" charset="0"/>
                                      <a:ea typeface="Microsoft YaHei" panose="020B0503020204020204" pitchFamily="34" charset="-122"/>
                                    </a:rPr>
                                    <m:t>𝑖</m:t>
                                  </m:r>
                                </m:sub>
                              </m:sSub>
                            </m:e>
                          </m:nary>
                        </m:den>
                      </m:f>
                    </m:oMath>
                  </a14:m>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22" name="文本框 121">
                  <a:extLst>
                    <a:ext uri="{FF2B5EF4-FFF2-40B4-BE49-F238E27FC236}">
                      <a16:creationId xmlns:a16="http://schemas.microsoft.com/office/drawing/2014/main" id="{2C0B797F-1FBD-144E-865C-0D4DCA86B5FE}"/>
                    </a:ext>
                  </a:extLst>
                </p:cNvPr>
                <p:cNvSpPr txBox="1">
                  <a:spLocks noRot="1" noChangeAspect="1" noMove="1" noResize="1" noEditPoints="1" noAdjustHandles="1" noChangeArrowheads="1" noChangeShapeType="1" noTextEdit="1"/>
                </p:cNvSpPr>
                <p:nvPr/>
              </p:nvSpPr>
              <p:spPr>
                <a:xfrm>
                  <a:off x="3589838" y="5040550"/>
                  <a:ext cx="3169950" cy="1373288"/>
                </a:xfrm>
                <a:prstGeom prst="rect">
                  <a:avLst/>
                </a:prstGeom>
                <a:blipFill>
                  <a:blip r:embed="rId6"/>
                  <a:stretch>
                    <a:fillRect l="-1600" b="-46602"/>
                  </a:stretch>
                </a:blipFill>
              </p:spPr>
              <p:txBody>
                <a:bodyPr/>
                <a:lstStyle/>
                <a:p>
                  <a:r>
                    <a:rPr lang="zh-CN" altLang="en-US">
                      <a:noFill/>
                    </a:rPr>
                    <a:t> </a:t>
                  </a:r>
                </a:p>
              </p:txBody>
            </p:sp>
          </mc:Fallback>
        </mc:AlternateContent>
        <p:cxnSp>
          <p:nvCxnSpPr>
            <p:cNvPr id="123" name="直线箭头连接符 122">
              <a:extLst>
                <a:ext uri="{FF2B5EF4-FFF2-40B4-BE49-F238E27FC236}">
                  <a16:creationId xmlns:a16="http://schemas.microsoft.com/office/drawing/2014/main" id="{FC364B00-E975-A040-AFC2-E1F3E0115F01}"/>
                </a:ext>
              </a:extLst>
            </p:cNvPr>
            <p:cNvCxnSpPr>
              <a:cxnSpLocks/>
            </p:cNvCxnSpPr>
            <p:nvPr/>
          </p:nvCxnSpPr>
          <p:spPr>
            <a:xfrm>
              <a:off x="7411338" y="4459926"/>
              <a:ext cx="55735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直线箭头连接符 123">
              <a:extLst>
                <a:ext uri="{FF2B5EF4-FFF2-40B4-BE49-F238E27FC236}">
                  <a16:creationId xmlns:a16="http://schemas.microsoft.com/office/drawing/2014/main" id="{663143FF-58B4-3D42-9C84-225A550993C2}"/>
                </a:ext>
              </a:extLst>
            </p:cNvPr>
            <p:cNvCxnSpPr>
              <a:cxnSpLocks/>
            </p:cNvCxnSpPr>
            <p:nvPr/>
          </p:nvCxnSpPr>
          <p:spPr>
            <a:xfrm>
              <a:off x="6219168" y="2435080"/>
              <a:ext cx="16104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5" name="文本框 124">
              <a:extLst>
                <a:ext uri="{FF2B5EF4-FFF2-40B4-BE49-F238E27FC236}">
                  <a16:creationId xmlns:a16="http://schemas.microsoft.com/office/drawing/2014/main" id="{D5113A4D-1698-8742-A40C-B16B6E799D2E}"/>
                </a:ext>
              </a:extLst>
            </p:cNvPr>
            <p:cNvSpPr txBox="1"/>
            <p:nvPr/>
          </p:nvSpPr>
          <p:spPr>
            <a:xfrm>
              <a:off x="9587266" y="2157325"/>
              <a:ext cx="2113005" cy="683457"/>
            </a:xfrm>
            <a:prstGeom prst="rect">
              <a:avLst/>
            </a:prstGeom>
            <a:noFill/>
          </p:spPr>
          <p:txBody>
            <a:bodyPr wrap="square" rtlCol="0">
              <a:spAutoFit/>
            </a:bodyPr>
            <a:lstStyle/>
            <a:p>
              <a:r>
                <a:rPr kumimoji="1" lang="zh-CN" altLang="en-US" dirty="0">
                  <a:solidFill>
                    <a:schemeClr val="bg1"/>
                  </a:solidFill>
                </a:rPr>
                <a:t>下游广告投放引擎</a:t>
              </a:r>
            </a:p>
          </p:txBody>
        </p:sp>
        <p:cxnSp>
          <p:nvCxnSpPr>
            <p:cNvPr id="126" name="直线箭头连接符 125">
              <a:extLst>
                <a:ext uri="{FF2B5EF4-FFF2-40B4-BE49-F238E27FC236}">
                  <a16:creationId xmlns:a16="http://schemas.microsoft.com/office/drawing/2014/main" id="{A4BDC091-F982-2344-89AF-B4B7E5624C1A}"/>
                </a:ext>
              </a:extLst>
            </p:cNvPr>
            <p:cNvCxnSpPr>
              <a:cxnSpLocks/>
            </p:cNvCxnSpPr>
            <p:nvPr/>
          </p:nvCxnSpPr>
          <p:spPr>
            <a:xfrm>
              <a:off x="9239424" y="2373170"/>
              <a:ext cx="4058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7" name="文本框 126">
              <a:extLst>
                <a:ext uri="{FF2B5EF4-FFF2-40B4-BE49-F238E27FC236}">
                  <a16:creationId xmlns:a16="http://schemas.microsoft.com/office/drawing/2014/main" id="{EEF91669-FFF7-E140-93B1-37233205B10A}"/>
                </a:ext>
              </a:extLst>
            </p:cNvPr>
            <p:cNvSpPr txBox="1"/>
            <p:nvPr/>
          </p:nvSpPr>
          <p:spPr>
            <a:xfrm>
              <a:off x="1693585" y="2250414"/>
              <a:ext cx="346570" cy="369332"/>
            </a:xfrm>
            <a:prstGeom prst="rect">
              <a:avLst/>
            </a:prstGeom>
            <a:noFill/>
          </p:spPr>
          <p:txBody>
            <a:bodyPr wrap="none" rtlCol="0">
              <a:spAutoFit/>
            </a:bodyPr>
            <a:lstStyle/>
            <a:p>
              <a:r>
                <a:rPr kumimoji="1" lang="en-US" altLang="zh-CN" dirty="0"/>
                <a:t>…</a:t>
              </a:r>
              <a:endParaRPr kumimoji="1" lang="zh-CN" altLang="en-US" dirty="0"/>
            </a:p>
          </p:txBody>
        </p:sp>
        <p:sp>
          <p:nvSpPr>
            <p:cNvPr id="128" name="椭圆 127">
              <a:extLst>
                <a:ext uri="{FF2B5EF4-FFF2-40B4-BE49-F238E27FC236}">
                  <a16:creationId xmlns:a16="http://schemas.microsoft.com/office/drawing/2014/main" id="{7457906A-23B9-0F41-BE43-E2AF3C9279C5}"/>
                </a:ext>
              </a:extLst>
            </p:cNvPr>
            <p:cNvSpPr/>
            <p:nvPr/>
          </p:nvSpPr>
          <p:spPr>
            <a:xfrm>
              <a:off x="8193893" y="2346383"/>
              <a:ext cx="143833" cy="14642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9" name="椭圆 128">
              <a:extLst>
                <a:ext uri="{FF2B5EF4-FFF2-40B4-BE49-F238E27FC236}">
                  <a16:creationId xmlns:a16="http://schemas.microsoft.com/office/drawing/2014/main" id="{796792A5-D869-304F-BDDD-290A680E26AB}"/>
                </a:ext>
              </a:extLst>
            </p:cNvPr>
            <p:cNvSpPr/>
            <p:nvPr/>
          </p:nvSpPr>
          <p:spPr>
            <a:xfrm>
              <a:off x="8438358" y="2147175"/>
              <a:ext cx="143833" cy="14642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30" name="椭圆 129">
              <a:extLst>
                <a:ext uri="{FF2B5EF4-FFF2-40B4-BE49-F238E27FC236}">
                  <a16:creationId xmlns:a16="http://schemas.microsoft.com/office/drawing/2014/main" id="{25971627-D44B-3343-9252-233B5980EA3F}"/>
                </a:ext>
              </a:extLst>
            </p:cNvPr>
            <p:cNvSpPr/>
            <p:nvPr/>
          </p:nvSpPr>
          <p:spPr>
            <a:xfrm>
              <a:off x="8171092" y="2568541"/>
              <a:ext cx="143833" cy="14642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31" name="椭圆 130">
              <a:extLst>
                <a:ext uri="{FF2B5EF4-FFF2-40B4-BE49-F238E27FC236}">
                  <a16:creationId xmlns:a16="http://schemas.microsoft.com/office/drawing/2014/main" id="{AD27A374-C1E1-BE47-9C15-C758D188C699}"/>
                </a:ext>
              </a:extLst>
            </p:cNvPr>
            <p:cNvSpPr/>
            <p:nvPr/>
          </p:nvSpPr>
          <p:spPr>
            <a:xfrm>
              <a:off x="8531668" y="2473319"/>
              <a:ext cx="143833" cy="14642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32" name="椭圆 131">
              <a:extLst>
                <a:ext uri="{FF2B5EF4-FFF2-40B4-BE49-F238E27FC236}">
                  <a16:creationId xmlns:a16="http://schemas.microsoft.com/office/drawing/2014/main" id="{5FDD83D4-4DB8-CE44-8F28-42F58C3FE31A}"/>
                </a:ext>
              </a:extLst>
            </p:cNvPr>
            <p:cNvSpPr/>
            <p:nvPr/>
          </p:nvSpPr>
          <p:spPr>
            <a:xfrm>
              <a:off x="8695320" y="2651321"/>
              <a:ext cx="143833" cy="14642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33" name="椭圆 132">
              <a:extLst>
                <a:ext uri="{FF2B5EF4-FFF2-40B4-BE49-F238E27FC236}">
                  <a16:creationId xmlns:a16="http://schemas.microsoft.com/office/drawing/2014/main" id="{782F3EAD-5097-3746-81FA-4DB8F366373D}"/>
                </a:ext>
              </a:extLst>
            </p:cNvPr>
            <p:cNvSpPr/>
            <p:nvPr/>
          </p:nvSpPr>
          <p:spPr>
            <a:xfrm>
              <a:off x="8701963" y="2268777"/>
              <a:ext cx="143833" cy="14642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34" name="椭圆 133">
              <a:extLst>
                <a:ext uri="{FF2B5EF4-FFF2-40B4-BE49-F238E27FC236}">
                  <a16:creationId xmlns:a16="http://schemas.microsoft.com/office/drawing/2014/main" id="{881202BF-521A-BF49-97E5-8B635DC905C3}"/>
                </a:ext>
              </a:extLst>
            </p:cNvPr>
            <p:cNvSpPr/>
            <p:nvPr/>
          </p:nvSpPr>
          <p:spPr>
            <a:xfrm>
              <a:off x="8916369" y="2453443"/>
              <a:ext cx="143833" cy="14642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35" name="椭圆 134">
              <a:extLst>
                <a:ext uri="{FF2B5EF4-FFF2-40B4-BE49-F238E27FC236}">
                  <a16:creationId xmlns:a16="http://schemas.microsoft.com/office/drawing/2014/main" id="{BA040608-B36C-D74F-BEF8-246198BCFCC5}"/>
                </a:ext>
              </a:extLst>
            </p:cNvPr>
            <p:cNvSpPr/>
            <p:nvPr/>
          </p:nvSpPr>
          <p:spPr>
            <a:xfrm>
              <a:off x="8958655" y="2103987"/>
              <a:ext cx="143833" cy="14642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Tree>
    <p:custDataLst>
      <p:tags r:id="rId1"/>
    </p:custDataLst>
    <p:extLst>
      <p:ext uri="{BB962C8B-B14F-4D97-AF65-F5344CB8AC3E}">
        <p14:creationId xmlns:p14="http://schemas.microsoft.com/office/powerpoint/2010/main" val="2867188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6x9-内页"/>
          <p:cNvPicPr>
            <a:picLocks noChangeAspect="1"/>
          </p:cNvPicPr>
          <p:nvPr/>
        </p:nvPicPr>
        <p:blipFill>
          <a:blip r:embed="rId4"/>
          <a:stretch>
            <a:fillRect/>
          </a:stretch>
        </p:blipFill>
        <p:spPr>
          <a:xfrm>
            <a:off x="-13765" y="0"/>
            <a:ext cx="12190730" cy="6858000"/>
          </a:xfrm>
          <a:prstGeom prst="rect">
            <a:avLst/>
          </a:prstGeom>
        </p:spPr>
      </p:pic>
      <p:sp>
        <p:nvSpPr>
          <p:cNvPr id="6" name="流程图: 手动操作 5"/>
          <p:cNvSpPr/>
          <p:nvPr/>
        </p:nvSpPr>
        <p:spPr>
          <a:xfrm rot="16200000">
            <a:off x="-394970" y="1925320"/>
            <a:ext cx="978535" cy="189230"/>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482991" y="935770"/>
            <a:ext cx="4736279" cy="1200329"/>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Main</a:t>
            </a:r>
            <a:r>
              <a:rPr lang="zh-CN" altLang="en-US" sz="2400" b="1" dirty="0">
                <a:solidFill>
                  <a:schemeClr val="bg1"/>
                </a:solidFill>
                <a:latin typeface="微软雅黑" panose="020B0503020204020204" pitchFamily="34" charset="-122"/>
                <a:ea typeface="微软雅黑" panose="020B0503020204020204" pitchFamily="34" charset="-122"/>
              </a:rPr>
              <a:t> </a:t>
            </a:r>
            <a:r>
              <a:rPr lang="en-US" altLang="zh-CN" sz="2400" b="1" dirty="0">
                <a:solidFill>
                  <a:schemeClr val="bg1"/>
                </a:solidFill>
                <a:latin typeface="微软雅黑" panose="020B0503020204020204" pitchFamily="34" charset="-122"/>
                <a:ea typeface="微软雅黑" panose="020B0503020204020204" pitchFamily="34" charset="-122"/>
              </a:rPr>
              <a:t>Architecture</a:t>
            </a:r>
            <a:r>
              <a:rPr lang="zh-CN" altLang="en-US" sz="7200" b="1" dirty="0">
                <a:solidFill>
                  <a:schemeClr val="bg2">
                    <a:lumMod val="50000"/>
                  </a:schemeClr>
                </a:solidFill>
                <a:latin typeface="微软雅黑" panose="020B0503020204020204" pitchFamily="34" charset="-122"/>
                <a:ea typeface="微软雅黑" panose="020B0503020204020204" pitchFamily="34" charset="-122"/>
              </a:rPr>
              <a:t> </a:t>
            </a:r>
            <a:endParaRPr lang="en-US" altLang="zh-CN" sz="72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2A56890C-9851-D64B-AC71-42FC6A9E77E5}"/>
              </a:ext>
            </a:extLst>
          </p:cNvPr>
          <p:cNvSpPr txBox="1"/>
          <p:nvPr/>
        </p:nvSpPr>
        <p:spPr>
          <a:xfrm>
            <a:off x="8929794" y="3677617"/>
            <a:ext cx="2652382" cy="1477328"/>
          </a:xfrm>
          <a:prstGeom prst="rect">
            <a:avLst/>
          </a:prstGeom>
          <a:noFill/>
          <a:ln>
            <a:gradFill>
              <a:gsLst>
                <a:gs pos="97994">
                  <a:schemeClr val="accent6">
                    <a:lumMod val="75000"/>
                  </a:schemeClr>
                </a:gs>
                <a:gs pos="0">
                  <a:srgbClr val="FF0000"/>
                </a:gs>
                <a:gs pos="74000">
                  <a:schemeClr val="accent1">
                    <a:lumMod val="45000"/>
                    <a:lumOff val="55000"/>
                  </a:schemeClr>
                </a:gs>
                <a:gs pos="83000">
                  <a:schemeClr val="accent1">
                    <a:lumMod val="45000"/>
                    <a:lumOff val="55000"/>
                  </a:schemeClr>
                </a:gs>
                <a:gs pos="100000">
                  <a:schemeClr val="accent6">
                    <a:lumMod val="60000"/>
                    <a:lumOff val="40000"/>
                  </a:schemeClr>
                </a:gs>
              </a:gsLst>
              <a:lin ang="5400000" scaled="1"/>
            </a:gradFill>
          </a:ln>
        </p:spPr>
        <p:txBody>
          <a:bodyPr wrap="square" rtlCol="0">
            <a:spAutoFit/>
          </a:bodyPr>
          <a:lstStyle/>
          <a:p>
            <a:r>
              <a:rPr kumimoji="1" lang="zh-CN" altLang="en-US" dirty="0">
                <a:solidFill>
                  <a:schemeClr val="bg1"/>
                </a:solidFill>
              </a:rPr>
              <a:t>框架亮点</a:t>
            </a:r>
            <a:endParaRPr kumimoji="1" lang="en-US" altLang="zh-CN" dirty="0">
              <a:solidFill>
                <a:schemeClr val="bg1"/>
              </a:solidFill>
            </a:endParaRPr>
          </a:p>
          <a:p>
            <a:endParaRPr kumimoji="1" lang="en-US" altLang="zh-CN" dirty="0">
              <a:solidFill>
                <a:schemeClr val="bg1"/>
              </a:solidFill>
            </a:endParaRPr>
          </a:p>
          <a:p>
            <a:r>
              <a:rPr kumimoji="1" lang="zh-CN" altLang="en-US" dirty="0">
                <a:solidFill>
                  <a:schemeClr val="bg1"/>
                </a:solidFill>
              </a:rPr>
              <a:t>针对延时敏感的场景，设计并实现了一套后验方案，响应更加迅速</a:t>
            </a:r>
          </a:p>
        </p:txBody>
      </p:sp>
      <p:sp>
        <p:nvSpPr>
          <p:cNvPr id="3" name="文本框 2">
            <a:extLst>
              <a:ext uri="{FF2B5EF4-FFF2-40B4-BE49-F238E27FC236}">
                <a16:creationId xmlns:a16="http://schemas.microsoft.com/office/drawing/2014/main" id="{7783E2CC-4BDE-8746-A8BC-753671E0A909}"/>
              </a:ext>
            </a:extLst>
          </p:cNvPr>
          <p:cNvSpPr txBox="1"/>
          <p:nvPr/>
        </p:nvSpPr>
        <p:spPr>
          <a:xfrm>
            <a:off x="1122522" y="2324537"/>
            <a:ext cx="2429838" cy="369332"/>
          </a:xfrm>
          <a:prstGeom prst="rect">
            <a:avLst/>
          </a:prstGeom>
          <a:noFill/>
        </p:spPr>
        <p:txBody>
          <a:bodyPr wrap="square" rtlCol="0">
            <a:spAutoFit/>
          </a:bodyPr>
          <a:lstStyle/>
          <a:p>
            <a:r>
              <a:rPr kumimoji="1" lang="en-US" altLang="zh-CN" dirty="0">
                <a:solidFill>
                  <a:srgbClr val="FF0000"/>
                </a:solidFill>
              </a:rPr>
              <a:t>Exploring</a:t>
            </a:r>
            <a:r>
              <a:rPr kumimoji="1" lang="zh-CN" altLang="en-US" dirty="0">
                <a:solidFill>
                  <a:srgbClr val="FF0000"/>
                </a:solidFill>
              </a:rPr>
              <a:t> </a:t>
            </a:r>
            <a:r>
              <a:rPr kumimoji="1" lang="en-US" altLang="zh-CN" dirty="0">
                <a:solidFill>
                  <a:srgbClr val="FF0000"/>
                </a:solidFill>
              </a:rPr>
              <a:t>Request</a:t>
            </a:r>
            <a:endParaRPr kumimoji="1" lang="zh-CN" altLang="en-US" dirty="0">
              <a:solidFill>
                <a:srgbClr val="FF0000"/>
              </a:solidFill>
            </a:endParaRPr>
          </a:p>
        </p:txBody>
      </p:sp>
      <p:grpSp>
        <p:nvGrpSpPr>
          <p:cNvPr id="97" name="组合 96">
            <a:extLst>
              <a:ext uri="{FF2B5EF4-FFF2-40B4-BE49-F238E27FC236}">
                <a16:creationId xmlns:a16="http://schemas.microsoft.com/office/drawing/2014/main" id="{55FDC7A6-4105-8E47-B4D3-3E972E6ED0AA}"/>
              </a:ext>
            </a:extLst>
          </p:cNvPr>
          <p:cNvGrpSpPr/>
          <p:nvPr/>
        </p:nvGrpSpPr>
        <p:grpSpPr>
          <a:xfrm>
            <a:off x="-318" y="2760215"/>
            <a:ext cx="8477907" cy="3784065"/>
            <a:chOff x="-318" y="2760215"/>
            <a:chExt cx="8477907" cy="3784065"/>
          </a:xfrm>
        </p:grpSpPr>
        <p:pic>
          <p:nvPicPr>
            <p:cNvPr id="5" name="图片 4">
              <a:extLst>
                <a:ext uri="{FF2B5EF4-FFF2-40B4-BE49-F238E27FC236}">
                  <a16:creationId xmlns:a16="http://schemas.microsoft.com/office/drawing/2014/main" id="{F5E266BD-B182-AC4C-AA7E-494488DD9B75}"/>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318" y="2760215"/>
              <a:ext cx="8477907" cy="3061993"/>
            </a:xfrm>
            <a:prstGeom prst="rect">
              <a:avLst/>
            </a:prstGeom>
          </p:spPr>
        </p:pic>
        <p:sp>
          <p:nvSpPr>
            <p:cNvPr id="7" name="文本框 6">
              <a:extLst>
                <a:ext uri="{FF2B5EF4-FFF2-40B4-BE49-F238E27FC236}">
                  <a16:creationId xmlns:a16="http://schemas.microsoft.com/office/drawing/2014/main" id="{881C0A19-51E7-684D-A807-73CAE34DE9A7}"/>
                </a:ext>
              </a:extLst>
            </p:cNvPr>
            <p:cNvSpPr txBox="1"/>
            <p:nvPr/>
          </p:nvSpPr>
          <p:spPr>
            <a:xfrm>
              <a:off x="1017026" y="6174948"/>
              <a:ext cx="2484797" cy="369332"/>
            </a:xfrm>
            <a:prstGeom prst="rect">
              <a:avLst/>
            </a:prstGeom>
            <a:noFill/>
          </p:spPr>
          <p:txBody>
            <a:bodyPr wrap="square" rtlCol="0">
              <a:spAutoFit/>
            </a:bodyPr>
            <a:lstStyle/>
            <a:p>
              <a:pPr algn="ctr"/>
              <a:r>
                <a:rPr kumimoji="1" lang="zh-CN" altLang="en-US" dirty="0">
                  <a:solidFill>
                    <a:schemeClr val="bg1"/>
                  </a:solidFill>
                </a:rPr>
                <a:t>系统执行图</a:t>
              </a:r>
            </a:p>
          </p:txBody>
        </p:sp>
      </p:grpSp>
      <p:grpSp>
        <p:nvGrpSpPr>
          <p:cNvPr id="50" name="组合 49">
            <a:extLst>
              <a:ext uri="{FF2B5EF4-FFF2-40B4-BE49-F238E27FC236}">
                <a16:creationId xmlns:a16="http://schemas.microsoft.com/office/drawing/2014/main" id="{009483E4-6F21-DE4A-8EAF-053B6E45787D}"/>
              </a:ext>
            </a:extLst>
          </p:cNvPr>
          <p:cNvGrpSpPr/>
          <p:nvPr/>
        </p:nvGrpSpPr>
        <p:grpSpPr>
          <a:xfrm>
            <a:off x="3501823" y="1399729"/>
            <a:ext cx="8496355" cy="1605432"/>
            <a:chOff x="1108274" y="1645409"/>
            <a:chExt cx="10538452" cy="3342632"/>
          </a:xfrm>
        </p:grpSpPr>
        <p:sp>
          <p:nvSpPr>
            <p:cNvPr id="51" name="圆角矩形 50">
              <a:extLst>
                <a:ext uri="{FF2B5EF4-FFF2-40B4-BE49-F238E27FC236}">
                  <a16:creationId xmlns:a16="http://schemas.microsoft.com/office/drawing/2014/main" id="{91A6F95F-EEA1-8747-B1B7-D73B4A7A1A2A}"/>
                </a:ext>
              </a:extLst>
            </p:cNvPr>
            <p:cNvSpPr/>
            <p:nvPr/>
          </p:nvSpPr>
          <p:spPr>
            <a:xfrm>
              <a:off x="2287260" y="1912131"/>
              <a:ext cx="3562366" cy="134285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52" name="组合 51">
              <a:extLst>
                <a:ext uri="{FF2B5EF4-FFF2-40B4-BE49-F238E27FC236}">
                  <a16:creationId xmlns:a16="http://schemas.microsoft.com/office/drawing/2014/main" id="{2DA4A567-D88B-4147-854F-EE16597FB87C}"/>
                </a:ext>
              </a:extLst>
            </p:cNvPr>
            <p:cNvGrpSpPr/>
            <p:nvPr/>
          </p:nvGrpSpPr>
          <p:grpSpPr>
            <a:xfrm>
              <a:off x="1108274" y="2373705"/>
              <a:ext cx="1029155" cy="369332"/>
              <a:chOff x="1108274" y="2373705"/>
              <a:chExt cx="1029155" cy="369332"/>
            </a:xfrm>
          </p:grpSpPr>
          <p:sp>
            <p:nvSpPr>
              <p:cNvPr id="86" name="椭圆 85">
                <a:extLst>
                  <a:ext uri="{FF2B5EF4-FFF2-40B4-BE49-F238E27FC236}">
                    <a16:creationId xmlns:a16="http://schemas.microsoft.com/office/drawing/2014/main" id="{6B0C616B-8767-0244-B8C8-DD72EC3A96C2}"/>
                  </a:ext>
                </a:extLst>
              </p:cNvPr>
              <p:cNvSpPr/>
              <p:nvPr/>
            </p:nvSpPr>
            <p:spPr>
              <a:xfrm>
                <a:off x="1108274" y="2498435"/>
                <a:ext cx="143833" cy="1464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7" name="椭圆 86">
                <a:extLst>
                  <a:ext uri="{FF2B5EF4-FFF2-40B4-BE49-F238E27FC236}">
                    <a16:creationId xmlns:a16="http://schemas.microsoft.com/office/drawing/2014/main" id="{421D0A1C-82D9-4F41-B528-FB3A7F876C89}"/>
                  </a:ext>
                </a:extLst>
              </p:cNvPr>
              <p:cNvSpPr/>
              <p:nvPr/>
            </p:nvSpPr>
            <p:spPr>
              <a:xfrm>
                <a:off x="1621845" y="2487383"/>
                <a:ext cx="143833" cy="1464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88" name="直线箭头连接符 87">
                <a:extLst>
                  <a:ext uri="{FF2B5EF4-FFF2-40B4-BE49-F238E27FC236}">
                    <a16:creationId xmlns:a16="http://schemas.microsoft.com/office/drawing/2014/main" id="{07D63A6F-F9A9-0A4D-86B6-493939EF8982}"/>
                  </a:ext>
                </a:extLst>
              </p:cNvPr>
              <p:cNvCxnSpPr>
                <a:cxnSpLocks/>
              </p:cNvCxnSpPr>
              <p:nvPr/>
            </p:nvCxnSpPr>
            <p:spPr>
              <a:xfrm flipV="1">
                <a:off x="1839032" y="2537665"/>
                <a:ext cx="298397" cy="20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文本框 88">
                <a:extLst>
                  <a:ext uri="{FF2B5EF4-FFF2-40B4-BE49-F238E27FC236}">
                    <a16:creationId xmlns:a16="http://schemas.microsoft.com/office/drawing/2014/main" id="{1B72C0C4-6356-324F-8504-AAAAA0AC9CE1}"/>
                  </a:ext>
                </a:extLst>
              </p:cNvPr>
              <p:cNvSpPr txBox="1"/>
              <p:nvPr/>
            </p:nvSpPr>
            <p:spPr>
              <a:xfrm>
                <a:off x="1240076" y="2373705"/>
                <a:ext cx="346570" cy="369332"/>
              </a:xfrm>
              <a:prstGeom prst="rect">
                <a:avLst/>
              </a:prstGeom>
              <a:noFill/>
            </p:spPr>
            <p:txBody>
              <a:bodyPr wrap="none" rtlCol="0">
                <a:spAutoFit/>
              </a:bodyPr>
              <a:lstStyle/>
              <a:p>
                <a:r>
                  <a:rPr kumimoji="1" lang="en-US" altLang="zh-CN" dirty="0"/>
                  <a:t>…</a:t>
                </a:r>
                <a:endParaRPr kumimoji="1" lang="zh-CN" altLang="en-US" dirty="0"/>
              </a:p>
            </p:txBody>
          </p:sp>
        </p:grpSp>
        <p:grpSp>
          <p:nvGrpSpPr>
            <p:cNvPr id="53" name="组合 52">
              <a:extLst>
                <a:ext uri="{FF2B5EF4-FFF2-40B4-BE49-F238E27FC236}">
                  <a16:creationId xmlns:a16="http://schemas.microsoft.com/office/drawing/2014/main" id="{2EF94B47-9C60-0848-A716-F51213A93DE9}"/>
                </a:ext>
              </a:extLst>
            </p:cNvPr>
            <p:cNvGrpSpPr/>
            <p:nvPr/>
          </p:nvGrpSpPr>
          <p:grpSpPr>
            <a:xfrm>
              <a:off x="5883122" y="1645409"/>
              <a:ext cx="5763604" cy="1341825"/>
              <a:chOff x="5883122" y="1645409"/>
              <a:chExt cx="5763604" cy="1341825"/>
            </a:xfrm>
          </p:grpSpPr>
          <p:sp>
            <p:nvSpPr>
              <p:cNvPr id="72" name="矩形 71">
                <a:extLst>
                  <a:ext uri="{FF2B5EF4-FFF2-40B4-BE49-F238E27FC236}">
                    <a16:creationId xmlns:a16="http://schemas.microsoft.com/office/drawing/2014/main" id="{DAD6BFB9-65AB-084D-BEBE-288D8E4E294B}"/>
                  </a:ext>
                </a:extLst>
              </p:cNvPr>
              <p:cNvSpPr/>
              <p:nvPr/>
            </p:nvSpPr>
            <p:spPr>
              <a:xfrm>
                <a:off x="7840857" y="2091290"/>
                <a:ext cx="1255684" cy="8959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3" name="椭圆 72">
                <a:extLst>
                  <a:ext uri="{FF2B5EF4-FFF2-40B4-BE49-F238E27FC236}">
                    <a16:creationId xmlns:a16="http://schemas.microsoft.com/office/drawing/2014/main" id="{0FFA7955-C8A5-9848-B778-B9A5EB64A13B}"/>
                  </a:ext>
                </a:extLst>
              </p:cNvPr>
              <p:cNvSpPr/>
              <p:nvPr/>
            </p:nvSpPr>
            <p:spPr>
              <a:xfrm>
                <a:off x="7952409" y="2197253"/>
                <a:ext cx="143833" cy="14642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4" name="文本框 73">
                <a:extLst>
                  <a:ext uri="{FF2B5EF4-FFF2-40B4-BE49-F238E27FC236}">
                    <a16:creationId xmlns:a16="http://schemas.microsoft.com/office/drawing/2014/main" id="{3E4BED59-F0E0-1348-8CFE-771246D00E86}"/>
                  </a:ext>
                </a:extLst>
              </p:cNvPr>
              <p:cNvSpPr txBox="1"/>
              <p:nvPr/>
            </p:nvSpPr>
            <p:spPr>
              <a:xfrm>
                <a:off x="5883122" y="1645409"/>
                <a:ext cx="1861433" cy="640815"/>
              </a:xfrm>
              <a:prstGeom prst="rect">
                <a:avLst/>
              </a:prstGeom>
              <a:noFill/>
            </p:spPr>
            <p:txBody>
              <a:bodyPr wrap="none" rtlCol="0">
                <a:spAutoFit/>
              </a:bodyPr>
              <a:lstStyle/>
              <a:p>
                <a:r>
                  <a:rPr kumimoji="1" lang="en-US" altLang="zh-CN" sz="1400" dirty="0">
                    <a:solidFill>
                      <a:schemeClr val="bg1"/>
                    </a:solidFill>
                  </a:rPr>
                  <a:t>Keep</a:t>
                </a:r>
                <a:r>
                  <a:rPr kumimoji="1" lang="zh-CN" altLang="en-US" sz="1400" dirty="0">
                    <a:solidFill>
                      <a:schemeClr val="bg1"/>
                    </a:solidFill>
                  </a:rPr>
                  <a:t>高价值流量</a:t>
                </a:r>
              </a:p>
            </p:txBody>
          </p:sp>
          <p:cxnSp>
            <p:nvCxnSpPr>
              <p:cNvPr id="75" name="直线箭头连接符 74">
                <a:extLst>
                  <a:ext uri="{FF2B5EF4-FFF2-40B4-BE49-F238E27FC236}">
                    <a16:creationId xmlns:a16="http://schemas.microsoft.com/office/drawing/2014/main" id="{239BA05E-2225-2E44-9C81-449B5DF68166}"/>
                  </a:ext>
                </a:extLst>
              </p:cNvPr>
              <p:cNvCxnSpPr>
                <a:cxnSpLocks/>
              </p:cNvCxnSpPr>
              <p:nvPr/>
            </p:nvCxnSpPr>
            <p:spPr>
              <a:xfrm flipV="1">
                <a:off x="5980043" y="2537664"/>
                <a:ext cx="1767177" cy="10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文本框 75">
                <a:extLst>
                  <a:ext uri="{FF2B5EF4-FFF2-40B4-BE49-F238E27FC236}">
                    <a16:creationId xmlns:a16="http://schemas.microsoft.com/office/drawing/2014/main" id="{998B1969-B833-B74E-A111-DE07FDCAE893}"/>
                  </a:ext>
                </a:extLst>
              </p:cNvPr>
              <p:cNvSpPr txBox="1"/>
              <p:nvPr/>
            </p:nvSpPr>
            <p:spPr>
              <a:xfrm>
                <a:off x="9533721" y="2227278"/>
                <a:ext cx="2113005" cy="640815"/>
              </a:xfrm>
              <a:prstGeom prst="rect">
                <a:avLst/>
              </a:prstGeom>
              <a:noFill/>
            </p:spPr>
            <p:txBody>
              <a:bodyPr wrap="square" rtlCol="0">
                <a:spAutoFit/>
              </a:bodyPr>
              <a:lstStyle/>
              <a:p>
                <a:r>
                  <a:rPr kumimoji="1" lang="zh-CN" altLang="en-US" sz="1400" dirty="0">
                    <a:solidFill>
                      <a:schemeClr val="bg1"/>
                    </a:solidFill>
                  </a:rPr>
                  <a:t>下游广告投放引擎</a:t>
                </a:r>
              </a:p>
            </p:txBody>
          </p:sp>
          <p:cxnSp>
            <p:nvCxnSpPr>
              <p:cNvPr id="77" name="直线箭头连接符 76">
                <a:extLst>
                  <a:ext uri="{FF2B5EF4-FFF2-40B4-BE49-F238E27FC236}">
                    <a16:creationId xmlns:a16="http://schemas.microsoft.com/office/drawing/2014/main" id="{8CB14FC1-B72D-8541-B50A-C41D56070163}"/>
                  </a:ext>
                </a:extLst>
              </p:cNvPr>
              <p:cNvCxnSpPr>
                <a:cxnSpLocks/>
              </p:cNvCxnSpPr>
              <p:nvPr/>
            </p:nvCxnSpPr>
            <p:spPr>
              <a:xfrm>
                <a:off x="9099056" y="2496461"/>
                <a:ext cx="4058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椭圆 77">
                <a:extLst>
                  <a:ext uri="{FF2B5EF4-FFF2-40B4-BE49-F238E27FC236}">
                    <a16:creationId xmlns:a16="http://schemas.microsoft.com/office/drawing/2014/main" id="{4B3291F6-45A9-6E43-9EE2-BEB729179390}"/>
                  </a:ext>
                </a:extLst>
              </p:cNvPr>
              <p:cNvSpPr/>
              <p:nvPr/>
            </p:nvSpPr>
            <p:spPr>
              <a:xfrm>
                <a:off x="8080401" y="2469674"/>
                <a:ext cx="143833" cy="14642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9" name="椭圆 78">
                <a:extLst>
                  <a:ext uri="{FF2B5EF4-FFF2-40B4-BE49-F238E27FC236}">
                    <a16:creationId xmlns:a16="http://schemas.microsoft.com/office/drawing/2014/main" id="{7D9AF173-4CE9-824C-AC2D-CE8445BE6409}"/>
                  </a:ext>
                </a:extLst>
              </p:cNvPr>
              <p:cNvSpPr/>
              <p:nvPr/>
            </p:nvSpPr>
            <p:spPr>
              <a:xfrm>
                <a:off x="8324866" y="2270466"/>
                <a:ext cx="143833" cy="14642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0" name="椭圆 79">
                <a:extLst>
                  <a:ext uri="{FF2B5EF4-FFF2-40B4-BE49-F238E27FC236}">
                    <a16:creationId xmlns:a16="http://schemas.microsoft.com/office/drawing/2014/main" id="{5DB98B66-94C7-FB4A-B3D6-17F4640A26C8}"/>
                  </a:ext>
                </a:extLst>
              </p:cNvPr>
              <p:cNvSpPr/>
              <p:nvPr/>
            </p:nvSpPr>
            <p:spPr>
              <a:xfrm>
                <a:off x="8008484" y="2742095"/>
                <a:ext cx="143833" cy="14642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1" name="椭圆 80">
                <a:extLst>
                  <a:ext uri="{FF2B5EF4-FFF2-40B4-BE49-F238E27FC236}">
                    <a16:creationId xmlns:a16="http://schemas.microsoft.com/office/drawing/2014/main" id="{12B39EC4-AF99-6E40-9687-32F43776DC2D}"/>
                  </a:ext>
                </a:extLst>
              </p:cNvPr>
              <p:cNvSpPr/>
              <p:nvPr/>
            </p:nvSpPr>
            <p:spPr>
              <a:xfrm>
                <a:off x="8418176" y="2596610"/>
                <a:ext cx="143833" cy="14642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2" name="椭圆 81">
                <a:extLst>
                  <a:ext uri="{FF2B5EF4-FFF2-40B4-BE49-F238E27FC236}">
                    <a16:creationId xmlns:a16="http://schemas.microsoft.com/office/drawing/2014/main" id="{37E76AB2-078E-2448-AB84-3B8E89001BEC}"/>
                  </a:ext>
                </a:extLst>
              </p:cNvPr>
              <p:cNvSpPr/>
              <p:nvPr/>
            </p:nvSpPr>
            <p:spPr>
              <a:xfrm>
                <a:off x="8585181" y="2815308"/>
                <a:ext cx="143833" cy="14642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3" name="椭圆 82">
                <a:extLst>
                  <a:ext uri="{FF2B5EF4-FFF2-40B4-BE49-F238E27FC236}">
                    <a16:creationId xmlns:a16="http://schemas.microsoft.com/office/drawing/2014/main" id="{EEA41104-B03F-6443-B788-C851F07A9351}"/>
                  </a:ext>
                </a:extLst>
              </p:cNvPr>
              <p:cNvSpPr/>
              <p:nvPr/>
            </p:nvSpPr>
            <p:spPr>
              <a:xfrm>
                <a:off x="8588471" y="2392068"/>
                <a:ext cx="143833" cy="14642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4" name="椭圆 83">
                <a:extLst>
                  <a:ext uri="{FF2B5EF4-FFF2-40B4-BE49-F238E27FC236}">
                    <a16:creationId xmlns:a16="http://schemas.microsoft.com/office/drawing/2014/main" id="{AC21561B-40BF-A84E-867C-DD6C3BDB27C5}"/>
                  </a:ext>
                </a:extLst>
              </p:cNvPr>
              <p:cNvSpPr/>
              <p:nvPr/>
            </p:nvSpPr>
            <p:spPr>
              <a:xfrm>
                <a:off x="8802877" y="2576734"/>
                <a:ext cx="143833" cy="14642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5" name="椭圆 84">
                <a:extLst>
                  <a:ext uri="{FF2B5EF4-FFF2-40B4-BE49-F238E27FC236}">
                    <a16:creationId xmlns:a16="http://schemas.microsoft.com/office/drawing/2014/main" id="{BD0FD542-DEF9-2C4E-9667-5B08CB4C7792}"/>
                  </a:ext>
                </a:extLst>
              </p:cNvPr>
              <p:cNvSpPr/>
              <p:nvPr/>
            </p:nvSpPr>
            <p:spPr>
              <a:xfrm>
                <a:off x="8845163" y="2227278"/>
                <a:ext cx="143833" cy="14642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54" name="圆角矩形 53">
              <a:extLst>
                <a:ext uri="{FF2B5EF4-FFF2-40B4-BE49-F238E27FC236}">
                  <a16:creationId xmlns:a16="http://schemas.microsoft.com/office/drawing/2014/main" id="{2E3F941C-C222-E64F-A0CE-AAB4CA9D9E9E}"/>
                </a:ext>
              </a:extLst>
            </p:cNvPr>
            <p:cNvSpPr/>
            <p:nvPr/>
          </p:nvSpPr>
          <p:spPr>
            <a:xfrm>
              <a:off x="2417677" y="2242653"/>
              <a:ext cx="1399308" cy="6159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t>Score</a:t>
              </a:r>
            </a:p>
            <a:p>
              <a:pPr algn="ctr"/>
              <a:r>
                <a:rPr kumimoji="1" lang="en-US" altLang="zh-CN" sz="1200" dirty="0"/>
                <a:t>Estimation</a:t>
              </a:r>
              <a:endParaRPr kumimoji="1" lang="zh-CN" altLang="en-US" sz="1200" dirty="0"/>
            </a:p>
          </p:txBody>
        </p:sp>
        <p:sp>
          <p:nvSpPr>
            <p:cNvPr id="55" name="圆角矩形 54">
              <a:extLst>
                <a:ext uri="{FF2B5EF4-FFF2-40B4-BE49-F238E27FC236}">
                  <a16:creationId xmlns:a16="http://schemas.microsoft.com/office/drawing/2014/main" id="{9DF3A648-998D-0945-B746-5D47FEBDE6FB}"/>
                </a:ext>
              </a:extLst>
            </p:cNvPr>
            <p:cNvSpPr/>
            <p:nvPr/>
          </p:nvSpPr>
          <p:spPr>
            <a:xfrm>
              <a:off x="4193449" y="2251256"/>
              <a:ext cx="1399308" cy="6159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t>Online</a:t>
              </a:r>
            </a:p>
            <a:p>
              <a:pPr algn="ctr"/>
              <a:r>
                <a:rPr kumimoji="1" lang="en-US" altLang="zh-CN" sz="1200" dirty="0"/>
                <a:t>Decision</a:t>
              </a:r>
              <a:endParaRPr kumimoji="1" lang="zh-CN" altLang="en-US" sz="1200" dirty="0"/>
            </a:p>
          </p:txBody>
        </p:sp>
        <p:cxnSp>
          <p:nvCxnSpPr>
            <p:cNvPr id="56" name="直线箭头连接符 55">
              <a:extLst>
                <a:ext uri="{FF2B5EF4-FFF2-40B4-BE49-F238E27FC236}">
                  <a16:creationId xmlns:a16="http://schemas.microsoft.com/office/drawing/2014/main" id="{A8E35080-AE91-9742-BB3B-2F33B08F5F06}"/>
                </a:ext>
              </a:extLst>
            </p:cNvPr>
            <p:cNvCxnSpPr>
              <a:cxnSpLocks/>
            </p:cNvCxnSpPr>
            <p:nvPr/>
          </p:nvCxnSpPr>
          <p:spPr>
            <a:xfrm>
              <a:off x="3625824" y="2548419"/>
              <a:ext cx="55735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7" name="组合 56">
              <a:extLst>
                <a:ext uri="{FF2B5EF4-FFF2-40B4-BE49-F238E27FC236}">
                  <a16:creationId xmlns:a16="http://schemas.microsoft.com/office/drawing/2014/main" id="{FE1FB6AB-68DD-EA42-A811-50F97383A2CE}"/>
                </a:ext>
              </a:extLst>
            </p:cNvPr>
            <p:cNvGrpSpPr/>
            <p:nvPr/>
          </p:nvGrpSpPr>
          <p:grpSpPr>
            <a:xfrm>
              <a:off x="4265261" y="3254989"/>
              <a:ext cx="2528604" cy="1733052"/>
              <a:chOff x="4265261" y="3254989"/>
              <a:chExt cx="2528604" cy="1733052"/>
            </a:xfrm>
          </p:grpSpPr>
          <p:sp>
            <p:nvSpPr>
              <p:cNvPr id="58" name="文本框 57">
                <a:extLst>
                  <a:ext uri="{FF2B5EF4-FFF2-40B4-BE49-F238E27FC236}">
                    <a16:creationId xmlns:a16="http://schemas.microsoft.com/office/drawing/2014/main" id="{BD928ACD-28C9-664B-8BC2-1078594C006D}"/>
                  </a:ext>
                </a:extLst>
              </p:cNvPr>
              <p:cNvSpPr txBox="1"/>
              <p:nvPr/>
            </p:nvSpPr>
            <p:spPr>
              <a:xfrm>
                <a:off x="4970211" y="3293711"/>
                <a:ext cx="1823654" cy="640815"/>
              </a:xfrm>
              <a:prstGeom prst="rect">
                <a:avLst/>
              </a:prstGeom>
              <a:noFill/>
            </p:spPr>
            <p:txBody>
              <a:bodyPr wrap="none" rtlCol="0">
                <a:spAutoFit/>
              </a:bodyPr>
              <a:lstStyle/>
              <a:p>
                <a:r>
                  <a:rPr kumimoji="1" lang="en-US" altLang="zh-CN" sz="1400" dirty="0">
                    <a:solidFill>
                      <a:schemeClr val="bg1"/>
                    </a:solidFill>
                  </a:rPr>
                  <a:t>Drop</a:t>
                </a:r>
                <a:r>
                  <a:rPr kumimoji="1" lang="zh-CN" altLang="en-US" sz="1400" dirty="0">
                    <a:solidFill>
                      <a:schemeClr val="bg1"/>
                    </a:solidFill>
                  </a:rPr>
                  <a:t>低价值流量</a:t>
                </a:r>
              </a:p>
            </p:txBody>
          </p:sp>
          <p:grpSp>
            <p:nvGrpSpPr>
              <p:cNvPr id="59" name="组合 58">
                <a:extLst>
                  <a:ext uri="{FF2B5EF4-FFF2-40B4-BE49-F238E27FC236}">
                    <a16:creationId xmlns:a16="http://schemas.microsoft.com/office/drawing/2014/main" id="{19701B25-F387-264B-BF08-E0598500A2CF}"/>
                  </a:ext>
                </a:extLst>
              </p:cNvPr>
              <p:cNvGrpSpPr/>
              <p:nvPr/>
            </p:nvGrpSpPr>
            <p:grpSpPr>
              <a:xfrm>
                <a:off x="4265261" y="4092096"/>
                <a:ext cx="1255684" cy="895945"/>
                <a:chOff x="4354959" y="4158526"/>
                <a:chExt cx="1255684" cy="895945"/>
              </a:xfrm>
            </p:grpSpPr>
            <p:sp>
              <p:nvSpPr>
                <p:cNvPr id="61" name="矩形 60">
                  <a:extLst>
                    <a:ext uri="{FF2B5EF4-FFF2-40B4-BE49-F238E27FC236}">
                      <a16:creationId xmlns:a16="http://schemas.microsoft.com/office/drawing/2014/main" id="{66F992A4-7232-C142-8F0A-E44E95B2872A}"/>
                    </a:ext>
                  </a:extLst>
                </p:cNvPr>
                <p:cNvSpPr/>
                <p:nvPr/>
              </p:nvSpPr>
              <p:spPr>
                <a:xfrm>
                  <a:off x="4354959" y="4158526"/>
                  <a:ext cx="1255684" cy="8959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椭圆 61">
                  <a:extLst>
                    <a:ext uri="{FF2B5EF4-FFF2-40B4-BE49-F238E27FC236}">
                      <a16:creationId xmlns:a16="http://schemas.microsoft.com/office/drawing/2014/main" id="{3A3AC15F-1858-3243-88C3-F50426D9544A}"/>
                    </a:ext>
                  </a:extLst>
                </p:cNvPr>
                <p:cNvSpPr/>
                <p:nvPr/>
              </p:nvSpPr>
              <p:spPr>
                <a:xfrm>
                  <a:off x="4444332" y="4291193"/>
                  <a:ext cx="143833" cy="14642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椭圆 62">
                  <a:extLst>
                    <a:ext uri="{FF2B5EF4-FFF2-40B4-BE49-F238E27FC236}">
                      <a16:creationId xmlns:a16="http://schemas.microsoft.com/office/drawing/2014/main" id="{353D6F87-D453-3D49-B029-1408D7A28CB5}"/>
                    </a:ext>
                  </a:extLst>
                </p:cNvPr>
                <p:cNvSpPr/>
                <p:nvPr/>
              </p:nvSpPr>
              <p:spPr>
                <a:xfrm>
                  <a:off x="4588166" y="4515178"/>
                  <a:ext cx="143833" cy="14642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椭圆 63">
                  <a:extLst>
                    <a:ext uri="{FF2B5EF4-FFF2-40B4-BE49-F238E27FC236}">
                      <a16:creationId xmlns:a16="http://schemas.microsoft.com/office/drawing/2014/main" id="{E907E3E7-B1CE-4A4E-B2E0-72B9EF86BC5F}"/>
                    </a:ext>
                  </a:extLst>
                </p:cNvPr>
                <p:cNvSpPr/>
                <p:nvPr/>
              </p:nvSpPr>
              <p:spPr>
                <a:xfrm>
                  <a:off x="4457407" y="4752926"/>
                  <a:ext cx="143833" cy="14642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椭圆 64">
                  <a:extLst>
                    <a:ext uri="{FF2B5EF4-FFF2-40B4-BE49-F238E27FC236}">
                      <a16:creationId xmlns:a16="http://schemas.microsoft.com/office/drawing/2014/main" id="{A0689FD0-745B-1546-BDEC-DF4DEA573C2A}"/>
                    </a:ext>
                  </a:extLst>
                </p:cNvPr>
                <p:cNvSpPr/>
                <p:nvPr/>
              </p:nvSpPr>
              <p:spPr>
                <a:xfrm>
                  <a:off x="4712792" y="4826140"/>
                  <a:ext cx="143833" cy="14642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椭圆 65">
                  <a:extLst>
                    <a:ext uri="{FF2B5EF4-FFF2-40B4-BE49-F238E27FC236}">
                      <a16:creationId xmlns:a16="http://schemas.microsoft.com/office/drawing/2014/main" id="{C2784EA1-475F-414E-8582-6FC86C9EF2BC}"/>
                    </a:ext>
                  </a:extLst>
                </p:cNvPr>
                <p:cNvSpPr/>
                <p:nvPr/>
              </p:nvSpPr>
              <p:spPr>
                <a:xfrm>
                  <a:off x="4784708" y="4291193"/>
                  <a:ext cx="143833" cy="14642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椭圆 66">
                  <a:extLst>
                    <a:ext uri="{FF2B5EF4-FFF2-40B4-BE49-F238E27FC236}">
                      <a16:creationId xmlns:a16="http://schemas.microsoft.com/office/drawing/2014/main" id="{742E8224-C14B-7F43-B074-A6B699BDA07D}"/>
                    </a:ext>
                  </a:extLst>
                </p:cNvPr>
                <p:cNvSpPr/>
                <p:nvPr/>
              </p:nvSpPr>
              <p:spPr>
                <a:xfrm>
                  <a:off x="4899066" y="4515178"/>
                  <a:ext cx="143833" cy="14642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椭圆 67">
                  <a:extLst>
                    <a:ext uri="{FF2B5EF4-FFF2-40B4-BE49-F238E27FC236}">
                      <a16:creationId xmlns:a16="http://schemas.microsoft.com/office/drawing/2014/main" id="{001134EA-6836-E649-ACB6-DCB818F554C3}"/>
                    </a:ext>
                  </a:extLst>
                </p:cNvPr>
                <p:cNvSpPr/>
                <p:nvPr/>
              </p:nvSpPr>
              <p:spPr>
                <a:xfrm>
                  <a:off x="4987993" y="4798177"/>
                  <a:ext cx="143833" cy="14642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椭圆 68">
                  <a:extLst>
                    <a:ext uri="{FF2B5EF4-FFF2-40B4-BE49-F238E27FC236}">
                      <a16:creationId xmlns:a16="http://schemas.microsoft.com/office/drawing/2014/main" id="{9B88AC22-C151-2845-9435-9D0902821718}"/>
                    </a:ext>
                  </a:extLst>
                </p:cNvPr>
                <p:cNvSpPr/>
                <p:nvPr/>
              </p:nvSpPr>
              <p:spPr>
                <a:xfrm>
                  <a:off x="5125084" y="4291193"/>
                  <a:ext cx="143833" cy="14642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椭圆 69">
                  <a:extLst>
                    <a:ext uri="{FF2B5EF4-FFF2-40B4-BE49-F238E27FC236}">
                      <a16:creationId xmlns:a16="http://schemas.microsoft.com/office/drawing/2014/main" id="{A14F5960-0257-0F45-AE01-48EA2F5BF352}"/>
                    </a:ext>
                  </a:extLst>
                </p:cNvPr>
                <p:cNvSpPr/>
                <p:nvPr/>
              </p:nvSpPr>
              <p:spPr>
                <a:xfrm>
                  <a:off x="5257706" y="4606499"/>
                  <a:ext cx="143833" cy="14642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1" name="椭圆 70">
                  <a:extLst>
                    <a:ext uri="{FF2B5EF4-FFF2-40B4-BE49-F238E27FC236}">
                      <a16:creationId xmlns:a16="http://schemas.microsoft.com/office/drawing/2014/main" id="{F5DA44ED-CC99-E74C-BBC5-D255F962821F}"/>
                    </a:ext>
                  </a:extLst>
                </p:cNvPr>
                <p:cNvSpPr/>
                <p:nvPr/>
              </p:nvSpPr>
              <p:spPr>
                <a:xfrm>
                  <a:off x="5293323" y="4848593"/>
                  <a:ext cx="143833" cy="14642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60" name="直线箭头连接符 59">
                <a:extLst>
                  <a:ext uri="{FF2B5EF4-FFF2-40B4-BE49-F238E27FC236}">
                    <a16:creationId xmlns:a16="http://schemas.microsoft.com/office/drawing/2014/main" id="{E0F6C960-3425-C648-9FA0-7FA139B824F2}"/>
                  </a:ext>
                </a:extLst>
              </p:cNvPr>
              <p:cNvCxnSpPr>
                <a:cxnSpLocks/>
                <a:endCxn id="61" idx="0"/>
              </p:cNvCxnSpPr>
              <p:nvPr/>
            </p:nvCxnSpPr>
            <p:spPr>
              <a:xfrm>
                <a:off x="4881284" y="3254989"/>
                <a:ext cx="11819" cy="837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Tree>
    <p:custDataLst>
      <p:tags r:id="rId1"/>
    </p:custDataLst>
    <p:extLst>
      <p:ext uri="{BB962C8B-B14F-4D97-AF65-F5344CB8AC3E}">
        <p14:creationId xmlns:p14="http://schemas.microsoft.com/office/powerpoint/2010/main" val="129159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6x9-内页"/>
          <p:cNvPicPr>
            <a:picLocks noChangeAspect="1"/>
          </p:cNvPicPr>
          <p:nvPr/>
        </p:nvPicPr>
        <p:blipFill>
          <a:blip r:embed="rId4"/>
          <a:stretch>
            <a:fillRect/>
          </a:stretch>
        </p:blipFill>
        <p:spPr>
          <a:xfrm>
            <a:off x="1270" y="0"/>
            <a:ext cx="12190730" cy="6858000"/>
          </a:xfrm>
          <a:prstGeom prst="rect">
            <a:avLst/>
          </a:prstGeom>
        </p:spPr>
      </p:pic>
      <p:sp>
        <p:nvSpPr>
          <p:cNvPr id="6" name="流程图: 手动操作 5"/>
          <p:cNvSpPr/>
          <p:nvPr/>
        </p:nvSpPr>
        <p:spPr>
          <a:xfrm rot="16200000">
            <a:off x="-394970" y="1925320"/>
            <a:ext cx="978535" cy="189230"/>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0" name="表格 10">
            <a:extLst>
              <a:ext uri="{FF2B5EF4-FFF2-40B4-BE49-F238E27FC236}">
                <a16:creationId xmlns:a16="http://schemas.microsoft.com/office/drawing/2014/main" id="{42290C8A-EF82-ED47-8E49-10A47BA57CCE}"/>
              </a:ext>
            </a:extLst>
          </p:cNvPr>
          <p:cNvGraphicFramePr>
            <a:graphicFrameLocks noGrp="1"/>
          </p:cNvGraphicFramePr>
          <p:nvPr>
            <p:extLst>
              <p:ext uri="{D42A27DB-BD31-4B8C-83A1-F6EECF244321}">
                <p14:modId xmlns:p14="http://schemas.microsoft.com/office/powerpoint/2010/main" val="3973432838"/>
              </p:ext>
            </p:extLst>
          </p:nvPr>
        </p:nvGraphicFramePr>
        <p:xfrm>
          <a:off x="1438844" y="1843242"/>
          <a:ext cx="4356153" cy="4739295"/>
        </p:xfrm>
        <a:graphic>
          <a:graphicData uri="http://schemas.openxmlformats.org/drawingml/2006/table">
            <a:tbl>
              <a:tblPr firstRow="1" bandRow="1">
                <a:tableStyleId>{5C22544A-7EE6-4342-B048-85BDC9FD1C3A}</a:tableStyleId>
              </a:tblPr>
              <a:tblGrid>
                <a:gridCol w="1452051">
                  <a:extLst>
                    <a:ext uri="{9D8B030D-6E8A-4147-A177-3AD203B41FA5}">
                      <a16:colId xmlns:a16="http://schemas.microsoft.com/office/drawing/2014/main" val="2197561367"/>
                    </a:ext>
                  </a:extLst>
                </a:gridCol>
                <a:gridCol w="1452051">
                  <a:extLst>
                    <a:ext uri="{9D8B030D-6E8A-4147-A177-3AD203B41FA5}">
                      <a16:colId xmlns:a16="http://schemas.microsoft.com/office/drawing/2014/main" val="3086754210"/>
                    </a:ext>
                  </a:extLst>
                </a:gridCol>
                <a:gridCol w="1452051">
                  <a:extLst>
                    <a:ext uri="{9D8B030D-6E8A-4147-A177-3AD203B41FA5}">
                      <a16:colId xmlns:a16="http://schemas.microsoft.com/office/drawing/2014/main" val="3559768064"/>
                    </a:ext>
                  </a:extLst>
                </a:gridCol>
              </a:tblGrid>
              <a:tr h="338761">
                <a:tc>
                  <a:txBody>
                    <a:bodyPr/>
                    <a:lstStyle/>
                    <a:p>
                      <a:pPr algn="ctr"/>
                      <a:r>
                        <a:rPr lang="zh-CN" altLang="en-US" sz="1600" dirty="0"/>
                        <a:t>特征</a:t>
                      </a:r>
                    </a:p>
                  </a:txBody>
                  <a:tcPr/>
                </a:tc>
                <a:tc>
                  <a:txBody>
                    <a:bodyPr/>
                    <a:lstStyle/>
                    <a:p>
                      <a:pPr algn="ctr"/>
                      <a:r>
                        <a:rPr lang="zh-CN" altLang="en-US" sz="1600" dirty="0"/>
                        <a:t>类型</a:t>
                      </a:r>
                    </a:p>
                  </a:txBody>
                  <a:tcPr/>
                </a:tc>
                <a:tc>
                  <a:txBody>
                    <a:bodyPr/>
                    <a:lstStyle/>
                    <a:p>
                      <a:pPr algn="ctr"/>
                      <a:r>
                        <a:rPr lang="zh-CN" altLang="en-US" sz="1600" dirty="0"/>
                        <a:t>数量</a:t>
                      </a:r>
                    </a:p>
                  </a:txBody>
                  <a:tcPr/>
                </a:tc>
                <a:extLst>
                  <a:ext uri="{0D108BD9-81ED-4DB2-BD59-A6C34878D82A}">
                    <a16:rowId xmlns:a16="http://schemas.microsoft.com/office/drawing/2014/main" val="4279114179"/>
                  </a:ext>
                </a:extLst>
              </a:tr>
              <a:tr h="491257">
                <a:tc>
                  <a:txBody>
                    <a:bodyPr/>
                    <a:lstStyle/>
                    <a:p>
                      <a:pPr algn="ctr" fontAlgn="ctr"/>
                      <a:r>
                        <a:rPr lang="en" sz="1600" b="1" dirty="0" err="1">
                          <a:effectLst/>
                          <a:latin typeface="+mn-ea"/>
                          <a:ea typeface="+mn-ea"/>
                        </a:rPr>
                        <a:t>Request_id</a:t>
                      </a:r>
                      <a:endParaRPr lang="en" sz="1600" b="1" dirty="0">
                        <a:effectLst/>
                        <a:latin typeface="+mn-ea"/>
                        <a:ea typeface="+mn-ea"/>
                      </a:endParaRPr>
                    </a:p>
                  </a:txBody>
                  <a:tcPr anchor="ctr"/>
                </a:tc>
                <a:tc>
                  <a:txBody>
                    <a:bodyPr/>
                    <a:lstStyle/>
                    <a:p>
                      <a:pPr algn="ctr" fontAlgn="ctr"/>
                      <a:r>
                        <a:rPr lang="en" sz="1600" b="1" dirty="0">
                          <a:effectLst/>
                          <a:latin typeface="+mn-ea"/>
                          <a:ea typeface="+mn-ea"/>
                        </a:rPr>
                        <a:t>string</a:t>
                      </a:r>
                    </a:p>
                  </a:txBody>
                  <a:tcPr anchor="ctr"/>
                </a:tc>
                <a:tc>
                  <a:txBody>
                    <a:bodyPr/>
                    <a:lstStyle/>
                    <a:p>
                      <a:pPr algn="ctr" fontAlgn="ctr"/>
                      <a:r>
                        <a:rPr lang="en-US" altLang="zh-CN" sz="1600" dirty="0">
                          <a:effectLst/>
                          <a:latin typeface="+mn-ea"/>
                          <a:ea typeface="+mn-ea"/>
                        </a:rPr>
                        <a:t>1,000,000</a:t>
                      </a:r>
                    </a:p>
                  </a:txBody>
                  <a:tcPr anchor="ctr"/>
                </a:tc>
                <a:extLst>
                  <a:ext uri="{0D108BD9-81ED-4DB2-BD59-A6C34878D82A}">
                    <a16:rowId xmlns:a16="http://schemas.microsoft.com/office/drawing/2014/main" val="3917120582"/>
                  </a:ext>
                </a:extLst>
              </a:tr>
              <a:tr h="338761">
                <a:tc>
                  <a:txBody>
                    <a:bodyPr/>
                    <a:lstStyle/>
                    <a:p>
                      <a:pPr algn="ctr" fontAlgn="ctr"/>
                      <a:r>
                        <a:rPr lang="en" sz="1600" b="1" dirty="0">
                          <a:effectLst/>
                          <a:latin typeface="+mn-ea"/>
                          <a:ea typeface="+mn-ea"/>
                        </a:rPr>
                        <a:t>column_1</a:t>
                      </a:r>
                    </a:p>
                  </a:txBody>
                  <a:tcPr anchor="ctr"/>
                </a:tc>
                <a:tc>
                  <a:txBody>
                    <a:bodyPr/>
                    <a:lstStyle/>
                    <a:p>
                      <a:pPr algn="ctr" fontAlgn="ctr"/>
                      <a:r>
                        <a:rPr lang="en" altLang="zh-CN" sz="1600" b="1" dirty="0">
                          <a:effectLst/>
                          <a:latin typeface="+mn-ea"/>
                          <a:ea typeface="+mn-ea"/>
                        </a:rPr>
                        <a:t>string</a:t>
                      </a:r>
                      <a:endParaRPr lang="en" sz="1600" b="1" dirty="0">
                        <a:effectLst/>
                        <a:latin typeface="+mn-ea"/>
                        <a:ea typeface="+mn-ea"/>
                      </a:endParaRPr>
                    </a:p>
                  </a:txBody>
                  <a:tcPr anchor="ctr"/>
                </a:tc>
                <a:tc>
                  <a:txBody>
                    <a:bodyPr/>
                    <a:lstStyle/>
                    <a:p>
                      <a:pPr algn="ctr" fontAlgn="ctr"/>
                      <a:r>
                        <a:rPr lang="en-US" altLang="zh-CN" sz="1600" dirty="0">
                          <a:effectLst/>
                          <a:latin typeface="+mn-ea"/>
                          <a:ea typeface="+mn-ea"/>
                        </a:rPr>
                        <a:t>500</a:t>
                      </a:r>
                    </a:p>
                  </a:txBody>
                  <a:tcPr anchor="ctr"/>
                </a:tc>
                <a:extLst>
                  <a:ext uri="{0D108BD9-81ED-4DB2-BD59-A6C34878D82A}">
                    <a16:rowId xmlns:a16="http://schemas.microsoft.com/office/drawing/2014/main" val="1363548225"/>
                  </a:ext>
                </a:extLst>
              </a:tr>
              <a:tr h="338761">
                <a:tc>
                  <a:txBody>
                    <a:bodyPr/>
                    <a:lstStyle/>
                    <a:p>
                      <a:pPr algn="ctr" fontAlgn="ctr"/>
                      <a:r>
                        <a:rPr lang="en" sz="1600" b="1" dirty="0">
                          <a:solidFill>
                            <a:srgbClr val="FF0000"/>
                          </a:solidFill>
                          <a:effectLst/>
                          <a:latin typeface="+mn-ea"/>
                          <a:ea typeface="+mn-ea"/>
                        </a:rPr>
                        <a:t>column_2</a:t>
                      </a:r>
                    </a:p>
                  </a:txBody>
                  <a:tcPr anchor="ctr"/>
                </a:tc>
                <a:tc>
                  <a:txBody>
                    <a:bodyPr/>
                    <a:lstStyle/>
                    <a:p>
                      <a:pPr algn="ctr" fontAlgn="ctr"/>
                      <a:r>
                        <a:rPr lang="en" altLang="zh-CN" sz="1600" b="1" dirty="0">
                          <a:effectLst/>
                          <a:latin typeface="+mn-ea"/>
                          <a:ea typeface="+mn-ea"/>
                        </a:rPr>
                        <a:t>string</a:t>
                      </a:r>
                      <a:endParaRPr lang="en" sz="1600" b="1" dirty="0">
                        <a:solidFill>
                          <a:srgbClr val="FF0000"/>
                        </a:solidFill>
                        <a:effectLst/>
                        <a:latin typeface="+mn-ea"/>
                        <a:ea typeface="+mn-ea"/>
                      </a:endParaRPr>
                    </a:p>
                  </a:txBody>
                  <a:tcPr anchor="ctr"/>
                </a:tc>
                <a:tc>
                  <a:txBody>
                    <a:bodyPr/>
                    <a:lstStyle/>
                    <a:p>
                      <a:pPr algn="ctr" fontAlgn="ctr"/>
                      <a:r>
                        <a:rPr lang="en-US" altLang="zh-CN" sz="1600" dirty="0">
                          <a:solidFill>
                            <a:srgbClr val="FF0000"/>
                          </a:solidFill>
                          <a:effectLst/>
                          <a:latin typeface="+mn-ea"/>
                          <a:ea typeface="+mn-ea"/>
                        </a:rPr>
                        <a:t>409,529</a:t>
                      </a:r>
                    </a:p>
                  </a:txBody>
                  <a:tcPr anchor="ctr"/>
                </a:tc>
                <a:extLst>
                  <a:ext uri="{0D108BD9-81ED-4DB2-BD59-A6C34878D82A}">
                    <a16:rowId xmlns:a16="http://schemas.microsoft.com/office/drawing/2014/main" val="3871358142"/>
                  </a:ext>
                </a:extLst>
              </a:tr>
              <a:tr h="338761">
                <a:tc>
                  <a:txBody>
                    <a:bodyPr/>
                    <a:lstStyle/>
                    <a:p>
                      <a:pPr algn="ctr" fontAlgn="ctr"/>
                      <a:r>
                        <a:rPr lang="en" sz="1600" b="1">
                          <a:effectLst/>
                          <a:latin typeface="+mn-ea"/>
                          <a:ea typeface="+mn-ea"/>
                        </a:rPr>
                        <a:t>column_3</a:t>
                      </a:r>
                    </a:p>
                  </a:txBody>
                  <a:tcPr anchor="ctr"/>
                </a:tc>
                <a:tc>
                  <a:txBody>
                    <a:bodyPr/>
                    <a:lstStyle/>
                    <a:p>
                      <a:pPr algn="ctr" fontAlgn="ctr"/>
                      <a:r>
                        <a:rPr lang="en" altLang="zh-CN" sz="1600" b="1" dirty="0">
                          <a:effectLst/>
                          <a:latin typeface="+mn-ea"/>
                          <a:ea typeface="+mn-ea"/>
                        </a:rPr>
                        <a:t>string</a:t>
                      </a:r>
                      <a:endParaRPr lang="en" sz="1600" b="1" dirty="0">
                        <a:effectLst/>
                        <a:latin typeface="+mn-ea"/>
                        <a:ea typeface="+mn-ea"/>
                      </a:endParaRPr>
                    </a:p>
                  </a:txBody>
                  <a:tcPr anchor="ctr"/>
                </a:tc>
                <a:tc>
                  <a:txBody>
                    <a:bodyPr/>
                    <a:lstStyle/>
                    <a:p>
                      <a:pPr algn="ctr" fontAlgn="ctr"/>
                      <a:r>
                        <a:rPr lang="en-US" altLang="zh-CN" sz="1600">
                          <a:effectLst/>
                          <a:latin typeface="+mn-ea"/>
                          <a:ea typeface="+mn-ea"/>
                        </a:rPr>
                        <a:t>137</a:t>
                      </a:r>
                    </a:p>
                  </a:txBody>
                  <a:tcPr anchor="ctr"/>
                </a:tc>
                <a:extLst>
                  <a:ext uri="{0D108BD9-81ED-4DB2-BD59-A6C34878D82A}">
                    <a16:rowId xmlns:a16="http://schemas.microsoft.com/office/drawing/2014/main" val="2114184062"/>
                  </a:ext>
                </a:extLst>
              </a:tr>
              <a:tr h="338761">
                <a:tc>
                  <a:txBody>
                    <a:bodyPr/>
                    <a:lstStyle/>
                    <a:p>
                      <a:pPr algn="ctr" fontAlgn="ctr"/>
                      <a:r>
                        <a:rPr lang="en" sz="1600" b="1">
                          <a:effectLst/>
                          <a:latin typeface="+mn-ea"/>
                          <a:ea typeface="+mn-ea"/>
                        </a:rPr>
                        <a:t>column_4</a:t>
                      </a:r>
                    </a:p>
                  </a:txBody>
                  <a:tcPr anchor="ctr"/>
                </a:tc>
                <a:tc>
                  <a:txBody>
                    <a:bodyPr/>
                    <a:lstStyle/>
                    <a:p>
                      <a:pPr algn="ctr" fontAlgn="ctr"/>
                      <a:r>
                        <a:rPr lang="en" altLang="zh-CN" sz="1600" b="1" dirty="0">
                          <a:effectLst/>
                          <a:latin typeface="+mn-ea"/>
                          <a:ea typeface="+mn-ea"/>
                        </a:rPr>
                        <a:t>string</a:t>
                      </a:r>
                      <a:endParaRPr lang="en" sz="1600" b="1" dirty="0">
                        <a:effectLst/>
                        <a:latin typeface="+mn-ea"/>
                        <a:ea typeface="+mn-ea"/>
                      </a:endParaRPr>
                    </a:p>
                  </a:txBody>
                  <a:tcPr anchor="ctr"/>
                </a:tc>
                <a:tc>
                  <a:txBody>
                    <a:bodyPr/>
                    <a:lstStyle/>
                    <a:p>
                      <a:pPr algn="ctr" fontAlgn="ctr"/>
                      <a:r>
                        <a:rPr lang="en-US" altLang="zh-CN" sz="1600">
                          <a:effectLst/>
                          <a:latin typeface="+mn-ea"/>
                          <a:ea typeface="+mn-ea"/>
                        </a:rPr>
                        <a:t>4</a:t>
                      </a:r>
                    </a:p>
                  </a:txBody>
                  <a:tcPr anchor="ctr"/>
                </a:tc>
                <a:extLst>
                  <a:ext uri="{0D108BD9-81ED-4DB2-BD59-A6C34878D82A}">
                    <a16:rowId xmlns:a16="http://schemas.microsoft.com/office/drawing/2014/main" val="1793747154"/>
                  </a:ext>
                </a:extLst>
              </a:tr>
              <a:tr h="338761">
                <a:tc>
                  <a:txBody>
                    <a:bodyPr/>
                    <a:lstStyle/>
                    <a:p>
                      <a:pPr algn="ctr" fontAlgn="ctr"/>
                      <a:r>
                        <a:rPr lang="en" sz="1600" b="1">
                          <a:effectLst/>
                          <a:latin typeface="+mn-ea"/>
                          <a:ea typeface="+mn-ea"/>
                        </a:rPr>
                        <a:t>column_5</a:t>
                      </a:r>
                    </a:p>
                  </a:txBody>
                  <a:tcPr anchor="ctr"/>
                </a:tc>
                <a:tc>
                  <a:txBody>
                    <a:bodyPr/>
                    <a:lstStyle/>
                    <a:p>
                      <a:pPr algn="ctr" fontAlgn="ctr"/>
                      <a:r>
                        <a:rPr lang="en" altLang="zh-CN" sz="1600" b="1" dirty="0">
                          <a:effectLst/>
                          <a:latin typeface="+mn-ea"/>
                          <a:ea typeface="+mn-ea"/>
                        </a:rPr>
                        <a:t>string</a:t>
                      </a:r>
                      <a:endParaRPr lang="en" sz="1600" b="1" dirty="0">
                        <a:effectLst/>
                        <a:latin typeface="+mn-ea"/>
                        <a:ea typeface="+mn-ea"/>
                      </a:endParaRPr>
                    </a:p>
                  </a:txBody>
                  <a:tcPr anchor="ctr"/>
                </a:tc>
                <a:tc>
                  <a:txBody>
                    <a:bodyPr/>
                    <a:lstStyle/>
                    <a:p>
                      <a:pPr algn="ctr" fontAlgn="ctr"/>
                      <a:r>
                        <a:rPr lang="en-US" altLang="zh-CN" sz="1600">
                          <a:effectLst/>
                          <a:latin typeface="+mn-ea"/>
                          <a:ea typeface="+mn-ea"/>
                        </a:rPr>
                        <a:t>4</a:t>
                      </a:r>
                    </a:p>
                  </a:txBody>
                  <a:tcPr anchor="ctr"/>
                </a:tc>
                <a:extLst>
                  <a:ext uri="{0D108BD9-81ED-4DB2-BD59-A6C34878D82A}">
                    <a16:rowId xmlns:a16="http://schemas.microsoft.com/office/drawing/2014/main" val="558678304"/>
                  </a:ext>
                </a:extLst>
              </a:tr>
              <a:tr h="338761">
                <a:tc>
                  <a:txBody>
                    <a:bodyPr/>
                    <a:lstStyle/>
                    <a:p>
                      <a:pPr algn="ctr" fontAlgn="ctr"/>
                      <a:r>
                        <a:rPr lang="en" sz="1600" b="1">
                          <a:effectLst/>
                          <a:latin typeface="+mn-ea"/>
                          <a:ea typeface="+mn-ea"/>
                        </a:rPr>
                        <a:t>column_6</a:t>
                      </a:r>
                    </a:p>
                  </a:txBody>
                  <a:tcPr anchor="ctr"/>
                </a:tc>
                <a:tc>
                  <a:txBody>
                    <a:bodyPr/>
                    <a:lstStyle/>
                    <a:p>
                      <a:pPr algn="ctr" fontAlgn="ctr"/>
                      <a:r>
                        <a:rPr lang="en" altLang="zh-CN" sz="1600" b="1" dirty="0">
                          <a:effectLst/>
                          <a:latin typeface="+mn-ea"/>
                          <a:ea typeface="+mn-ea"/>
                        </a:rPr>
                        <a:t>string</a:t>
                      </a:r>
                      <a:endParaRPr lang="en" sz="1600" b="1" dirty="0">
                        <a:effectLst/>
                        <a:latin typeface="+mn-ea"/>
                        <a:ea typeface="+mn-ea"/>
                      </a:endParaRPr>
                    </a:p>
                  </a:txBody>
                  <a:tcPr anchor="ctr"/>
                </a:tc>
                <a:tc>
                  <a:txBody>
                    <a:bodyPr/>
                    <a:lstStyle/>
                    <a:p>
                      <a:pPr algn="ctr" fontAlgn="ctr"/>
                      <a:r>
                        <a:rPr lang="en-US" altLang="zh-CN" sz="1600">
                          <a:effectLst/>
                          <a:latin typeface="+mn-ea"/>
                          <a:ea typeface="+mn-ea"/>
                        </a:rPr>
                        <a:t>399</a:t>
                      </a:r>
                    </a:p>
                  </a:txBody>
                  <a:tcPr anchor="ctr"/>
                </a:tc>
                <a:extLst>
                  <a:ext uri="{0D108BD9-81ED-4DB2-BD59-A6C34878D82A}">
                    <a16:rowId xmlns:a16="http://schemas.microsoft.com/office/drawing/2014/main" val="2877945997"/>
                  </a:ext>
                </a:extLst>
              </a:tr>
              <a:tr h="338761">
                <a:tc>
                  <a:txBody>
                    <a:bodyPr/>
                    <a:lstStyle/>
                    <a:p>
                      <a:pPr algn="ctr" fontAlgn="ctr"/>
                      <a:r>
                        <a:rPr lang="en" sz="1600" b="1" dirty="0">
                          <a:effectLst/>
                          <a:latin typeface="+mn-ea"/>
                          <a:ea typeface="+mn-ea"/>
                        </a:rPr>
                        <a:t>column_7</a:t>
                      </a:r>
                    </a:p>
                  </a:txBody>
                  <a:tcPr anchor="ctr"/>
                </a:tc>
                <a:tc>
                  <a:txBody>
                    <a:bodyPr/>
                    <a:lstStyle/>
                    <a:p>
                      <a:pPr algn="ctr" fontAlgn="ctr"/>
                      <a:r>
                        <a:rPr lang="en" altLang="zh-CN" sz="1600" b="1" dirty="0">
                          <a:effectLst/>
                          <a:latin typeface="+mn-ea"/>
                          <a:ea typeface="+mn-ea"/>
                        </a:rPr>
                        <a:t>string</a:t>
                      </a:r>
                      <a:endParaRPr lang="en" sz="1600" b="1" dirty="0">
                        <a:effectLst/>
                        <a:latin typeface="+mn-ea"/>
                        <a:ea typeface="+mn-ea"/>
                      </a:endParaRPr>
                    </a:p>
                  </a:txBody>
                  <a:tcPr anchor="ctr"/>
                </a:tc>
                <a:tc>
                  <a:txBody>
                    <a:bodyPr/>
                    <a:lstStyle/>
                    <a:p>
                      <a:pPr algn="ctr" fontAlgn="ctr"/>
                      <a:r>
                        <a:rPr lang="en-US" altLang="zh-CN" sz="1600" dirty="0">
                          <a:effectLst/>
                          <a:latin typeface="+mn-ea"/>
                          <a:ea typeface="+mn-ea"/>
                        </a:rPr>
                        <a:t>7</a:t>
                      </a:r>
                    </a:p>
                  </a:txBody>
                  <a:tcPr anchor="ctr"/>
                </a:tc>
                <a:extLst>
                  <a:ext uri="{0D108BD9-81ED-4DB2-BD59-A6C34878D82A}">
                    <a16:rowId xmlns:a16="http://schemas.microsoft.com/office/drawing/2014/main" val="2636342302"/>
                  </a:ext>
                </a:extLst>
              </a:tr>
              <a:tr h="338761">
                <a:tc>
                  <a:txBody>
                    <a:bodyPr/>
                    <a:lstStyle/>
                    <a:p>
                      <a:pPr algn="ctr" fontAlgn="ctr"/>
                      <a:r>
                        <a:rPr lang="en" sz="1600" b="1">
                          <a:effectLst/>
                          <a:latin typeface="+mn-ea"/>
                          <a:ea typeface="+mn-ea"/>
                        </a:rPr>
                        <a:t>column_8</a:t>
                      </a:r>
                    </a:p>
                  </a:txBody>
                  <a:tcPr anchor="ctr"/>
                </a:tc>
                <a:tc>
                  <a:txBody>
                    <a:bodyPr/>
                    <a:lstStyle/>
                    <a:p>
                      <a:pPr algn="ctr" fontAlgn="ctr"/>
                      <a:r>
                        <a:rPr lang="en" altLang="zh-CN" sz="1600" b="1" dirty="0">
                          <a:effectLst/>
                          <a:latin typeface="+mn-ea"/>
                          <a:ea typeface="+mn-ea"/>
                        </a:rPr>
                        <a:t>string</a:t>
                      </a:r>
                      <a:endParaRPr lang="en" sz="1600" b="1" dirty="0">
                        <a:effectLst/>
                        <a:latin typeface="+mn-ea"/>
                        <a:ea typeface="+mn-ea"/>
                      </a:endParaRPr>
                    </a:p>
                  </a:txBody>
                  <a:tcPr anchor="ctr"/>
                </a:tc>
                <a:tc>
                  <a:txBody>
                    <a:bodyPr/>
                    <a:lstStyle/>
                    <a:p>
                      <a:pPr algn="ctr" fontAlgn="ctr"/>
                      <a:r>
                        <a:rPr lang="en-US" altLang="zh-CN" sz="1600" dirty="0">
                          <a:effectLst/>
                          <a:latin typeface="+mn-ea"/>
                          <a:ea typeface="+mn-ea"/>
                        </a:rPr>
                        <a:t>35</a:t>
                      </a:r>
                    </a:p>
                  </a:txBody>
                  <a:tcPr anchor="ctr"/>
                </a:tc>
                <a:extLst>
                  <a:ext uri="{0D108BD9-81ED-4DB2-BD59-A6C34878D82A}">
                    <a16:rowId xmlns:a16="http://schemas.microsoft.com/office/drawing/2014/main" val="1193596656"/>
                  </a:ext>
                </a:extLst>
              </a:tr>
              <a:tr h="338761">
                <a:tc>
                  <a:txBody>
                    <a:bodyPr/>
                    <a:lstStyle/>
                    <a:p>
                      <a:pPr algn="ctr" fontAlgn="ctr"/>
                      <a:r>
                        <a:rPr lang="en" sz="1600" b="1" dirty="0">
                          <a:solidFill>
                            <a:srgbClr val="00B050"/>
                          </a:solidFill>
                          <a:effectLst/>
                          <a:latin typeface="+mn-ea"/>
                          <a:ea typeface="+mn-ea"/>
                        </a:rPr>
                        <a:t>column_9</a:t>
                      </a:r>
                    </a:p>
                  </a:txBody>
                  <a:tcPr anchor="ctr"/>
                </a:tc>
                <a:tc>
                  <a:txBody>
                    <a:bodyPr/>
                    <a:lstStyle/>
                    <a:p>
                      <a:pPr algn="ctr" fontAlgn="ctr"/>
                      <a:r>
                        <a:rPr lang="en" altLang="zh-CN" sz="1600" b="1" dirty="0">
                          <a:effectLst/>
                          <a:latin typeface="+mn-ea"/>
                          <a:ea typeface="+mn-ea"/>
                        </a:rPr>
                        <a:t>string</a:t>
                      </a:r>
                      <a:endParaRPr lang="en" sz="1600" b="1" dirty="0">
                        <a:solidFill>
                          <a:srgbClr val="00B050"/>
                        </a:solidFill>
                        <a:effectLst/>
                        <a:latin typeface="+mn-ea"/>
                        <a:ea typeface="+mn-ea"/>
                      </a:endParaRPr>
                    </a:p>
                  </a:txBody>
                  <a:tcPr anchor="ctr"/>
                </a:tc>
                <a:tc>
                  <a:txBody>
                    <a:bodyPr/>
                    <a:lstStyle/>
                    <a:p>
                      <a:pPr algn="ctr" fontAlgn="ctr"/>
                      <a:r>
                        <a:rPr lang="en-US" altLang="zh-CN" sz="1600" dirty="0">
                          <a:solidFill>
                            <a:srgbClr val="00B050"/>
                          </a:solidFill>
                          <a:effectLst/>
                          <a:latin typeface="+mn-ea"/>
                          <a:ea typeface="+mn-ea"/>
                        </a:rPr>
                        <a:t>686</a:t>
                      </a:r>
                    </a:p>
                  </a:txBody>
                  <a:tcPr anchor="ctr"/>
                </a:tc>
                <a:extLst>
                  <a:ext uri="{0D108BD9-81ED-4DB2-BD59-A6C34878D82A}">
                    <a16:rowId xmlns:a16="http://schemas.microsoft.com/office/drawing/2014/main" val="1285677624"/>
                  </a:ext>
                </a:extLst>
              </a:tr>
              <a:tr h="430214">
                <a:tc>
                  <a:txBody>
                    <a:bodyPr/>
                    <a:lstStyle/>
                    <a:p>
                      <a:pPr algn="ctr" fontAlgn="ctr"/>
                      <a:r>
                        <a:rPr lang="en" sz="1600" b="1">
                          <a:effectLst/>
                          <a:latin typeface="+mn-ea"/>
                          <a:ea typeface="+mn-ea"/>
                        </a:rPr>
                        <a:t>column_10</a:t>
                      </a:r>
                    </a:p>
                  </a:txBody>
                  <a:tcPr anchor="ctr"/>
                </a:tc>
                <a:tc>
                  <a:txBody>
                    <a:bodyPr/>
                    <a:lstStyle/>
                    <a:p>
                      <a:pPr algn="ctr" fontAlgn="ctr"/>
                      <a:r>
                        <a:rPr lang="en" altLang="zh-CN" sz="1600" b="1" dirty="0">
                          <a:effectLst/>
                          <a:latin typeface="+mn-ea"/>
                          <a:ea typeface="+mn-ea"/>
                        </a:rPr>
                        <a:t>string</a:t>
                      </a:r>
                      <a:endParaRPr lang="en" sz="1600" b="1" dirty="0">
                        <a:effectLst/>
                        <a:latin typeface="+mn-ea"/>
                        <a:ea typeface="+mn-ea"/>
                      </a:endParaRPr>
                    </a:p>
                  </a:txBody>
                  <a:tcPr anchor="ctr"/>
                </a:tc>
                <a:tc>
                  <a:txBody>
                    <a:bodyPr/>
                    <a:lstStyle/>
                    <a:p>
                      <a:pPr algn="ctr" fontAlgn="ctr"/>
                      <a:r>
                        <a:rPr lang="en-US" altLang="zh-CN" sz="1600" dirty="0">
                          <a:effectLst/>
                          <a:latin typeface="+mn-ea"/>
                          <a:ea typeface="+mn-ea"/>
                        </a:rPr>
                        <a:t>463</a:t>
                      </a:r>
                    </a:p>
                  </a:txBody>
                  <a:tcPr anchor="ctr"/>
                </a:tc>
                <a:extLst>
                  <a:ext uri="{0D108BD9-81ED-4DB2-BD59-A6C34878D82A}">
                    <a16:rowId xmlns:a16="http://schemas.microsoft.com/office/drawing/2014/main" val="2153993024"/>
                  </a:ext>
                </a:extLst>
              </a:tr>
              <a:tr h="430214">
                <a:tc>
                  <a:txBody>
                    <a:bodyPr/>
                    <a:lstStyle/>
                    <a:p>
                      <a:pPr algn="ctr" fontAlgn="ctr"/>
                      <a:r>
                        <a:rPr lang="en" sz="1600" b="1" dirty="0">
                          <a:effectLst/>
                          <a:latin typeface="+mn-ea"/>
                          <a:ea typeface="+mn-ea"/>
                        </a:rPr>
                        <a:t>score</a:t>
                      </a:r>
                    </a:p>
                  </a:txBody>
                  <a:tcPr anchor="ctr"/>
                </a:tc>
                <a:tc>
                  <a:txBody>
                    <a:bodyPr/>
                    <a:lstStyle/>
                    <a:p>
                      <a:pPr algn="ctr" fontAlgn="ctr"/>
                      <a:r>
                        <a:rPr lang="en" sz="1600" b="1" dirty="0">
                          <a:effectLst/>
                          <a:latin typeface="+mn-ea"/>
                          <a:ea typeface="+mn-ea"/>
                        </a:rPr>
                        <a:t>double</a:t>
                      </a:r>
                    </a:p>
                  </a:txBody>
                  <a:tcPr anchor="ctr"/>
                </a:tc>
                <a:tc>
                  <a:txBody>
                    <a:bodyPr/>
                    <a:lstStyle/>
                    <a:p>
                      <a:pPr algn="ctr" fontAlgn="ctr"/>
                      <a:r>
                        <a:rPr lang="en-US" altLang="zh-CN" sz="1600" dirty="0">
                          <a:effectLst/>
                          <a:latin typeface="+mn-ea"/>
                          <a:ea typeface="+mn-ea"/>
                        </a:rPr>
                        <a:t>0~1.0</a:t>
                      </a:r>
                    </a:p>
                  </a:txBody>
                  <a:tcPr anchor="ctr"/>
                </a:tc>
                <a:extLst>
                  <a:ext uri="{0D108BD9-81ED-4DB2-BD59-A6C34878D82A}">
                    <a16:rowId xmlns:a16="http://schemas.microsoft.com/office/drawing/2014/main" val="1567069724"/>
                  </a:ext>
                </a:extLst>
              </a:tr>
            </a:tbl>
          </a:graphicData>
        </a:graphic>
      </p:graphicFrame>
      <p:sp>
        <p:nvSpPr>
          <p:cNvPr id="15" name="文本框 14">
            <a:extLst>
              <a:ext uri="{FF2B5EF4-FFF2-40B4-BE49-F238E27FC236}">
                <a16:creationId xmlns:a16="http://schemas.microsoft.com/office/drawing/2014/main" id="{B8753CFF-B250-8749-B79D-9EFCF565DE7C}"/>
              </a:ext>
            </a:extLst>
          </p:cNvPr>
          <p:cNvSpPr txBox="1"/>
          <p:nvPr/>
        </p:nvSpPr>
        <p:spPr>
          <a:xfrm>
            <a:off x="408739" y="629466"/>
            <a:ext cx="2988356" cy="1200329"/>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Score Estimation</a:t>
            </a:r>
            <a:r>
              <a:rPr lang="zh-CN" altLang="en-US" sz="7200" b="1" dirty="0">
                <a:solidFill>
                  <a:schemeClr val="bg2">
                    <a:lumMod val="50000"/>
                  </a:schemeClr>
                </a:solidFill>
                <a:latin typeface="微软雅黑" panose="020B0503020204020204" pitchFamily="34" charset="-122"/>
                <a:ea typeface="微软雅黑" panose="020B0503020204020204" pitchFamily="34" charset="-122"/>
              </a:rPr>
              <a:t> </a:t>
            </a:r>
            <a:endParaRPr lang="en-US" altLang="zh-CN" sz="7200"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8E5CFBB7-18E6-CF46-844A-B9BF1FB8B97B}"/>
              </a:ext>
            </a:extLst>
          </p:cNvPr>
          <p:cNvPicPr>
            <a:picLocks noChangeAspect="1"/>
          </p:cNvPicPr>
          <p:nvPr/>
        </p:nvPicPr>
        <p:blipFill>
          <a:blip r:embed="rId5"/>
          <a:stretch>
            <a:fillRect/>
          </a:stretch>
        </p:blipFill>
        <p:spPr>
          <a:xfrm>
            <a:off x="6647290" y="2552987"/>
            <a:ext cx="3503490" cy="3165688"/>
          </a:xfrm>
          <a:prstGeom prst="rect">
            <a:avLst/>
          </a:prstGeom>
        </p:spPr>
      </p:pic>
      <p:sp>
        <p:nvSpPr>
          <p:cNvPr id="22" name="文本框 21">
            <a:extLst>
              <a:ext uri="{FF2B5EF4-FFF2-40B4-BE49-F238E27FC236}">
                <a16:creationId xmlns:a16="http://schemas.microsoft.com/office/drawing/2014/main" id="{062F3F3A-02AD-F047-84E3-DE1E857DDC4E}"/>
              </a:ext>
            </a:extLst>
          </p:cNvPr>
          <p:cNvSpPr txBox="1"/>
          <p:nvPr/>
        </p:nvSpPr>
        <p:spPr>
          <a:xfrm>
            <a:off x="6647290" y="2129300"/>
            <a:ext cx="1107996" cy="369332"/>
          </a:xfrm>
          <a:prstGeom prst="rect">
            <a:avLst/>
          </a:prstGeom>
          <a:noFill/>
        </p:spPr>
        <p:txBody>
          <a:bodyPr wrap="none" rtlCol="0">
            <a:spAutoFit/>
          </a:bodyPr>
          <a:lstStyle/>
          <a:p>
            <a:r>
              <a:rPr kumimoji="1" lang="zh-CN" altLang="en-US" dirty="0">
                <a:solidFill>
                  <a:schemeClr val="bg1"/>
                </a:solidFill>
              </a:rPr>
              <a:t>数据验证</a:t>
            </a:r>
          </a:p>
        </p:txBody>
      </p:sp>
    </p:spTree>
    <p:custDataLst>
      <p:tags r:id="rId1"/>
    </p:custDataLst>
    <p:extLst>
      <p:ext uri="{BB962C8B-B14F-4D97-AF65-F5344CB8AC3E}">
        <p14:creationId xmlns:p14="http://schemas.microsoft.com/office/powerpoint/2010/main" val="2757715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6x9-内页"/>
          <p:cNvPicPr>
            <a:picLocks noChangeAspect="1"/>
          </p:cNvPicPr>
          <p:nvPr/>
        </p:nvPicPr>
        <p:blipFill>
          <a:blip r:embed="rId4"/>
          <a:stretch>
            <a:fillRect/>
          </a:stretch>
        </p:blipFill>
        <p:spPr>
          <a:xfrm>
            <a:off x="1270" y="0"/>
            <a:ext cx="12190730" cy="6858000"/>
          </a:xfrm>
          <a:prstGeom prst="rect">
            <a:avLst/>
          </a:prstGeom>
        </p:spPr>
      </p:pic>
      <p:sp>
        <p:nvSpPr>
          <p:cNvPr id="6" name="流程图: 手动操作 5"/>
          <p:cNvSpPr/>
          <p:nvPr/>
        </p:nvSpPr>
        <p:spPr>
          <a:xfrm rot="16200000">
            <a:off x="-394970" y="1925320"/>
            <a:ext cx="978535" cy="189230"/>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0CBB4B8A-B8EB-8B4F-A5A5-C9B6D803099C}"/>
              </a:ext>
            </a:extLst>
          </p:cNvPr>
          <p:cNvGrpSpPr/>
          <p:nvPr/>
        </p:nvGrpSpPr>
        <p:grpSpPr>
          <a:xfrm>
            <a:off x="1535535" y="1779681"/>
            <a:ext cx="9480666" cy="3329477"/>
            <a:chOff x="915333" y="1754742"/>
            <a:chExt cx="9480666" cy="3329477"/>
          </a:xfrm>
        </p:grpSpPr>
        <p:sp>
          <p:nvSpPr>
            <p:cNvPr id="5" name="文本框 4">
              <a:extLst>
                <a:ext uri="{FF2B5EF4-FFF2-40B4-BE49-F238E27FC236}">
                  <a16:creationId xmlns:a16="http://schemas.microsoft.com/office/drawing/2014/main" id="{78078AD5-408A-6F44-8139-36468BF5E38F}"/>
                </a:ext>
              </a:extLst>
            </p:cNvPr>
            <p:cNvSpPr txBox="1"/>
            <p:nvPr/>
          </p:nvSpPr>
          <p:spPr>
            <a:xfrm>
              <a:off x="1515811" y="1803155"/>
              <a:ext cx="1268964"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线性回归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BBAFAC75-ACD9-B449-A634-DCF72F11C9A8}"/>
                </a:ext>
              </a:extLst>
            </p:cNvPr>
            <p:cNvSpPr txBox="1"/>
            <p:nvPr/>
          </p:nvSpPr>
          <p:spPr>
            <a:xfrm>
              <a:off x="4723993" y="1797119"/>
              <a:ext cx="795654"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MLP</a:t>
              </a:r>
            </a:p>
          </p:txBody>
        </p:sp>
        <p:sp>
          <p:nvSpPr>
            <p:cNvPr id="8" name="文本框 7">
              <a:extLst>
                <a:ext uri="{FF2B5EF4-FFF2-40B4-BE49-F238E27FC236}">
                  <a16:creationId xmlns:a16="http://schemas.microsoft.com/office/drawing/2014/main" id="{DC5AF511-6D95-A84A-8CD2-C9220CF61655}"/>
                </a:ext>
              </a:extLst>
            </p:cNvPr>
            <p:cNvSpPr txBox="1"/>
            <p:nvPr/>
          </p:nvSpPr>
          <p:spPr>
            <a:xfrm>
              <a:off x="7616679" y="1754742"/>
              <a:ext cx="1488893" cy="369332"/>
            </a:xfrm>
            <a:prstGeom prst="rect">
              <a:avLst/>
            </a:prstGeom>
            <a:noFill/>
          </p:spPr>
          <p:txBody>
            <a:bodyPr wrap="square" rtlCol="0">
              <a:spAutoFit/>
            </a:bodyPr>
            <a:lstStyle/>
            <a:p>
              <a:r>
                <a:rPr lang="en-US" altLang="zh-CN" dirty="0" err="1">
                  <a:solidFill>
                    <a:schemeClr val="bg1"/>
                  </a:solidFill>
                  <a:latin typeface="微软雅黑" panose="020B0503020204020204" pitchFamily="34" charset="-122"/>
                  <a:ea typeface="微软雅黑" panose="020B0503020204020204" pitchFamily="34" charset="-122"/>
                </a:rPr>
                <a:t>LightGBM</a:t>
              </a:r>
              <a:endParaRPr lang="en-US" altLang="zh-CN" dirty="0">
                <a:solidFill>
                  <a:schemeClr val="bg1"/>
                </a:solidFill>
                <a:latin typeface="微软雅黑" panose="020B0503020204020204" pitchFamily="34" charset="-122"/>
                <a:ea typeface="微软雅黑" panose="020B0503020204020204" pitchFamily="34" charset="-122"/>
              </a:endParaRPr>
            </a:p>
          </p:txBody>
        </p:sp>
        <p:pic>
          <p:nvPicPr>
            <p:cNvPr id="1026" name="Picture 2" descr="回归分析|笔记整理（2）——一元线性回归（下） - 知乎">
              <a:extLst>
                <a:ext uri="{FF2B5EF4-FFF2-40B4-BE49-F238E27FC236}">
                  <a16:creationId xmlns:a16="http://schemas.microsoft.com/office/drawing/2014/main" id="{3964C3A5-34ED-5445-926A-111552A836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333" y="2233063"/>
              <a:ext cx="2349396" cy="18823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卷积神经网络CNN总结- Madcola - 博客园">
              <a:extLst>
                <a:ext uri="{FF2B5EF4-FFF2-40B4-BE49-F238E27FC236}">
                  <a16:creationId xmlns:a16="http://schemas.microsoft.com/office/drawing/2014/main" id="{CD15F826-736F-3445-A162-01D0141C91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99160" y="2233063"/>
              <a:ext cx="2749424" cy="188232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决策树可视化【含Python源码】 | 学习软件编程">
              <a:extLst>
                <a:ext uri="{FF2B5EF4-FFF2-40B4-BE49-F238E27FC236}">
                  <a16:creationId xmlns:a16="http://schemas.microsoft.com/office/drawing/2014/main" id="{4796C38B-8F1B-6C4F-AD20-2BAADD59B8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65252" y="2242185"/>
              <a:ext cx="2355040" cy="1882324"/>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11819C2D-B804-CD46-A959-E0A19B131017}"/>
                </a:ext>
              </a:extLst>
            </p:cNvPr>
            <p:cNvSpPr/>
            <p:nvPr/>
          </p:nvSpPr>
          <p:spPr>
            <a:xfrm>
              <a:off x="915333" y="4160889"/>
              <a:ext cx="1828053" cy="646331"/>
            </a:xfrm>
            <a:prstGeom prst="rect">
              <a:avLst/>
            </a:prstGeom>
          </p:spPr>
          <p:txBody>
            <a:bodyPr wrap="none">
              <a:spAutoFit/>
            </a:bodyPr>
            <a:lstStyle/>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去掉</a:t>
              </a:r>
              <a:r>
                <a:rPr lang="en-US" altLang="zh-CN" dirty="0">
                  <a:solidFill>
                    <a:schemeClr val="bg1"/>
                  </a:solidFill>
                  <a:latin typeface="微软雅黑" panose="020B0503020204020204" pitchFamily="34" charset="-122"/>
                  <a:ea typeface="微软雅黑" panose="020B0503020204020204" pitchFamily="34" charset="-122"/>
                </a:rPr>
                <a:t>id</a:t>
              </a:r>
              <a:r>
                <a:rPr lang="zh-CN" altLang="en-US" dirty="0">
                  <a:solidFill>
                    <a:schemeClr val="bg1"/>
                  </a:solidFill>
                  <a:latin typeface="微软雅黑" panose="020B0503020204020204" pitchFamily="34" charset="-122"/>
                  <a:ea typeface="微软雅黑" panose="020B0503020204020204" pitchFamily="34" charset="-122"/>
                </a:rPr>
                <a:t>特征</a:t>
              </a: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转为</a:t>
              </a:r>
              <a:r>
                <a:rPr lang="en-US" altLang="zh-CN" dirty="0" err="1">
                  <a:solidFill>
                    <a:schemeClr val="bg1"/>
                  </a:solidFill>
                  <a:latin typeface="微软雅黑" panose="020B0503020204020204" pitchFamily="34" charset="-122"/>
                  <a:ea typeface="微软雅黑" panose="020B0503020204020204" pitchFamily="34" charset="-122"/>
                </a:rPr>
                <a:t>OneHot</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507FD345-BCC5-684E-B418-5EEA97096675}"/>
                </a:ext>
              </a:extLst>
            </p:cNvPr>
            <p:cNvSpPr/>
            <p:nvPr/>
          </p:nvSpPr>
          <p:spPr>
            <a:xfrm>
              <a:off x="3699160" y="4124509"/>
              <a:ext cx="2536272" cy="646331"/>
            </a:xfrm>
            <a:prstGeom prst="rect">
              <a:avLst/>
            </a:prstGeom>
          </p:spPr>
          <p:txBody>
            <a:bodyPr wrap="none">
              <a:spAutoFit/>
            </a:bodyPr>
            <a:lstStyle/>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全量特征</a:t>
              </a: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dirty="0">
                  <a:solidFill>
                    <a:schemeClr val="bg1"/>
                  </a:solidFill>
                  <a:latin typeface="微软雅黑" panose="020B0503020204020204" pitchFamily="34" charset="-122"/>
                  <a:ea typeface="微软雅黑" panose="020B0503020204020204" pitchFamily="34" charset="-122"/>
                </a:rPr>
                <a:t>Embedding + MLP</a:t>
              </a:r>
            </a:p>
          </p:txBody>
        </p:sp>
        <p:sp>
          <p:nvSpPr>
            <p:cNvPr id="13" name="矩形 12">
              <a:extLst>
                <a:ext uri="{FF2B5EF4-FFF2-40B4-BE49-F238E27FC236}">
                  <a16:creationId xmlns:a16="http://schemas.microsoft.com/office/drawing/2014/main" id="{FCC4B656-A7B5-5F44-9CC9-1EC685816E49}"/>
                </a:ext>
              </a:extLst>
            </p:cNvPr>
            <p:cNvSpPr/>
            <p:nvPr/>
          </p:nvSpPr>
          <p:spPr>
            <a:xfrm>
              <a:off x="6965252" y="4160889"/>
              <a:ext cx="3430747" cy="923330"/>
            </a:xfrm>
            <a:prstGeom prst="rect">
              <a:avLst/>
            </a:prstGeom>
          </p:spPr>
          <p:txBody>
            <a:bodyPr wrap="none">
              <a:spAutoFit/>
            </a:bodyPr>
            <a:lstStyle/>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去掉</a:t>
              </a:r>
              <a:r>
                <a:rPr lang="en-US" altLang="zh-CN" dirty="0">
                  <a:solidFill>
                    <a:schemeClr val="bg1"/>
                  </a:solidFill>
                  <a:latin typeface="微软雅黑" panose="020B0503020204020204" pitchFamily="34" charset="-122"/>
                  <a:ea typeface="微软雅黑" panose="020B0503020204020204" pitchFamily="34" charset="-122"/>
                </a:rPr>
                <a:t>id</a:t>
              </a:r>
              <a:r>
                <a:rPr lang="zh-CN" altLang="en-US" dirty="0">
                  <a:solidFill>
                    <a:schemeClr val="bg1"/>
                  </a:solidFill>
                  <a:latin typeface="微软雅黑" panose="020B0503020204020204" pitchFamily="34" charset="-122"/>
                  <a:ea typeface="微软雅黑" panose="020B0503020204020204" pitchFamily="34" charset="-122"/>
                </a:rPr>
                <a:t>和噪音特征</a:t>
              </a: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特征编码</a:t>
              </a: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b="1" dirty="0">
                  <a:solidFill>
                    <a:srgbClr val="FF0000"/>
                  </a:solidFill>
                  <a:latin typeface="微软雅黑" panose="020B0503020204020204" pitchFamily="34" charset="-122"/>
                  <a:ea typeface="微软雅黑" panose="020B0503020204020204" pitchFamily="34" charset="-122"/>
                </a:rPr>
                <a:t>column_1</a:t>
              </a:r>
              <a:r>
                <a:rPr lang="zh-CN" altLang="en-US" b="1" dirty="0">
                  <a:solidFill>
                    <a:srgbClr val="FF0000"/>
                  </a:solidFill>
                  <a:latin typeface="微软雅黑" panose="020B0503020204020204" pitchFamily="34" charset="-122"/>
                  <a:ea typeface="微软雅黑" panose="020B0503020204020204" pitchFamily="34" charset="-122"/>
                </a:rPr>
                <a:t>的特征重要性最大</a:t>
              </a:r>
              <a:endParaRPr lang="en-US" altLang="zh-CN" b="1" dirty="0">
                <a:solidFill>
                  <a:srgbClr val="FF0000"/>
                </a:solidFill>
                <a:latin typeface="微软雅黑" panose="020B0503020204020204" pitchFamily="34" charset="-122"/>
                <a:ea typeface="微软雅黑" panose="020B0503020204020204" pitchFamily="34" charset="-122"/>
              </a:endParaRPr>
            </a:p>
          </p:txBody>
        </p:sp>
      </p:grpSp>
      <p:sp>
        <p:nvSpPr>
          <p:cNvPr id="15" name="文本框 14">
            <a:extLst>
              <a:ext uri="{FF2B5EF4-FFF2-40B4-BE49-F238E27FC236}">
                <a16:creationId xmlns:a16="http://schemas.microsoft.com/office/drawing/2014/main" id="{B8753CFF-B250-8749-B79D-9EFCF565DE7C}"/>
              </a:ext>
            </a:extLst>
          </p:cNvPr>
          <p:cNvSpPr txBox="1"/>
          <p:nvPr/>
        </p:nvSpPr>
        <p:spPr>
          <a:xfrm>
            <a:off x="408739" y="629466"/>
            <a:ext cx="2988356" cy="1200329"/>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Score Estimation</a:t>
            </a:r>
            <a:r>
              <a:rPr lang="zh-CN" altLang="en-US" sz="7200" b="1" dirty="0">
                <a:solidFill>
                  <a:schemeClr val="bg2">
                    <a:lumMod val="50000"/>
                  </a:schemeClr>
                </a:solidFill>
                <a:latin typeface="微软雅黑" panose="020B0503020204020204" pitchFamily="34" charset="-122"/>
                <a:ea typeface="微软雅黑" panose="020B0503020204020204" pitchFamily="34" charset="-122"/>
              </a:rPr>
              <a:t> </a:t>
            </a:r>
            <a:endParaRPr lang="en-US" altLang="zh-CN" sz="7200" dirty="0">
              <a:solidFill>
                <a:schemeClr val="bg2">
                  <a:lumMod val="50000"/>
                </a:schemeClr>
              </a:solidFill>
              <a:latin typeface="微软雅黑" panose="020B0503020204020204" pitchFamily="34" charset="-122"/>
              <a:ea typeface="微软雅黑" panose="020B0503020204020204" pitchFamily="34" charset="-122"/>
            </a:endParaRPr>
          </a:p>
        </p:txBody>
      </p:sp>
      <p:graphicFrame>
        <p:nvGraphicFramePr>
          <p:cNvPr id="16" name="表格 4">
            <a:extLst>
              <a:ext uri="{FF2B5EF4-FFF2-40B4-BE49-F238E27FC236}">
                <a16:creationId xmlns:a16="http://schemas.microsoft.com/office/drawing/2014/main" id="{B8259488-53E8-FF41-B236-037F1CBB2A98}"/>
              </a:ext>
            </a:extLst>
          </p:cNvPr>
          <p:cNvGraphicFramePr>
            <a:graphicFrameLocks noGrp="1"/>
          </p:cNvGraphicFramePr>
          <p:nvPr/>
        </p:nvGraphicFramePr>
        <p:xfrm>
          <a:off x="1504676" y="5116775"/>
          <a:ext cx="6080778" cy="1508582"/>
        </p:xfrm>
        <a:graphic>
          <a:graphicData uri="http://schemas.openxmlformats.org/drawingml/2006/table">
            <a:tbl>
              <a:tblPr firstRow="1" bandRow="1">
                <a:tableStyleId>{5C22544A-7EE6-4342-B048-85BDC9FD1C3A}</a:tableStyleId>
              </a:tblPr>
              <a:tblGrid>
                <a:gridCol w="1325898">
                  <a:extLst>
                    <a:ext uri="{9D8B030D-6E8A-4147-A177-3AD203B41FA5}">
                      <a16:colId xmlns:a16="http://schemas.microsoft.com/office/drawing/2014/main" val="3929092212"/>
                    </a:ext>
                  </a:extLst>
                </a:gridCol>
                <a:gridCol w="1106414">
                  <a:extLst>
                    <a:ext uri="{9D8B030D-6E8A-4147-A177-3AD203B41FA5}">
                      <a16:colId xmlns:a16="http://schemas.microsoft.com/office/drawing/2014/main" val="2398223981"/>
                    </a:ext>
                  </a:extLst>
                </a:gridCol>
                <a:gridCol w="1018957">
                  <a:extLst>
                    <a:ext uri="{9D8B030D-6E8A-4147-A177-3AD203B41FA5}">
                      <a16:colId xmlns:a16="http://schemas.microsoft.com/office/drawing/2014/main" val="3457932715"/>
                    </a:ext>
                  </a:extLst>
                </a:gridCol>
                <a:gridCol w="1515145">
                  <a:extLst>
                    <a:ext uri="{9D8B030D-6E8A-4147-A177-3AD203B41FA5}">
                      <a16:colId xmlns:a16="http://schemas.microsoft.com/office/drawing/2014/main" val="3934681442"/>
                    </a:ext>
                  </a:extLst>
                </a:gridCol>
                <a:gridCol w="1114364">
                  <a:extLst>
                    <a:ext uri="{9D8B030D-6E8A-4147-A177-3AD203B41FA5}">
                      <a16:colId xmlns:a16="http://schemas.microsoft.com/office/drawing/2014/main" val="3583128602"/>
                    </a:ext>
                  </a:extLst>
                </a:gridCol>
              </a:tblGrid>
              <a:tr h="4113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dirty="0">
                          <a:solidFill>
                            <a:schemeClr val="tx1"/>
                          </a:solidFill>
                          <a:latin typeface="微软雅黑" panose="020B0503020204020204" pitchFamily="34" charset="-122"/>
                          <a:ea typeface="微软雅黑" panose="020B0503020204020204" pitchFamily="34" charset="-122"/>
                        </a:rPr>
                        <a:t>模型</a:t>
                      </a:r>
                      <a:endParaRPr lang="en-US" altLang="zh-CN" sz="1800" b="1" dirty="0">
                        <a:solidFill>
                          <a:schemeClr val="tx1"/>
                        </a:solidFill>
                        <a:latin typeface="微软雅黑" panose="020B0503020204020204" pitchFamily="34" charset="-122"/>
                        <a:ea typeface="微软雅黑" panose="020B0503020204020204" pitchFamily="34"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1" dirty="0">
                          <a:solidFill>
                            <a:schemeClr val="tx1"/>
                          </a:solidFill>
                          <a:latin typeface="微软雅黑" panose="020B0503020204020204" pitchFamily="34" charset="-122"/>
                          <a:ea typeface="微软雅黑" panose="020B0503020204020204" pitchFamily="34" charset="-122"/>
                        </a:rPr>
                        <a:t>MSE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1" dirty="0">
                          <a:solidFill>
                            <a:schemeClr val="tx1"/>
                          </a:solidFill>
                          <a:latin typeface="微软雅黑" panose="020B0503020204020204" pitchFamily="34" charset="-122"/>
                          <a:ea typeface="微软雅黑" panose="020B0503020204020204" pitchFamily="34" charset="-122"/>
                        </a:rPr>
                        <a:t>MAE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1" dirty="0">
                          <a:solidFill>
                            <a:schemeClr val="tx1"/>
                          </a:solidFill>
                          <a:latin typeface="微软雅黑" panose="020B0503020204020204" pitchFamily="34" charset="-122"/>
                          <a:ea typeface="微软雅黑" panose="020B0503020204020204" pitchFamily="34" charset="-122"/>
                        </a:rPr>
                        <a:t>Spearman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1" dirty="0">
                          <a:solidFill>
                            <a:schemeClr val="tx1"/>
                          </a:solidFill>
                          <a:latin typeface="微软雅黑" panose="020B0503020204020204" pitchFamily="34" charset="-122"/>
                          <a:ea typeface="微软雅黑" panose="020B0503020204020204" pitchFamily="34" charset="-122"/>
                        </a:rPr>
                        <a:t>Pearson</a:t>
                      </a:r>
                    </a:p>
                  </a:txBody>
                  <a:tcPr/>
                </a:tc>
                <a:extLst>
                  <a:ext uri="{0D108BD9-81ED-4DB2-BD59-A6C34878D82A}">
                    <a16:rowId xmlns:a16="http://schemas.microsoft.com/office/drawing/2014/main" val="3747813869"/>
                  </a:ext>
                </a:extLst>
              </a:tr>
              <a:tr h="2350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solidFill>
                            <a:schemeClr val="tx1"/>
                          </a:solidFill>
                          <a:latin typeface="微软雅黑" panose="020B0503020204020204" pitchFamily="34" charset="-122"/>
                          <a:ea typeface="微软雅黑" panose="020B0503020204020204" pitchFamily="34" charset="-122"/>
                        </a:rPr>
                        <a:t>线性回归</a:t>
                      </a:r>
                      <a:endParaRPr lang="en-US" altLang="zh-CN" sz="1800" dirty="0">
                        <a:solidFill>
                          <a:schemeClr val="tx1"/>
                        </a:solidFill>
                        <a:latin typeface="微软雅黑" panose="020B0503020204020204" pitchFamily="34" charset="-122"/>
                        <a:ea typeface="微软雅黑" panose="020B0503020204020204" pitchFamily="34"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solidFill>
                            <a:schemeClr val="tx1"/>
                          </a:solidFill>
                          <a:latin typeface="微软雅黑" panose="020B0503020204020204" pitchFamily="34" charset="-122"/>
                          <a:ea typeface="微软雅黑" panose="020B0503020204020204" pitchFamily="34" charset="-122"/>
                        </a:rPr>
                        <a:t>0.0013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solidFill>
                            <a:schemeClr val="tx1"/>
                          </a:solidFill>
                          <a:latin typeface="微软雅黑" panose="020B0503020204020204" pitchFamily="34" charset="-122"/>
                          <a:ea typeface="微软雅黑" panose="020B0503020204020204" pitchFamily="34" charset="-122"/>
                        </a:rPr>
                        <a:t>0.015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solidFill>
                            <a:schemeClr val="tx1"/>
                          </a:solidFill>
                          <a:latin typeface="微软雅黑" panose="020B0503020204020204" pitchFamily="34" charset="-122"/>
                          <a:ea typeface="微软雅黑" panose="020B0503020204020204" pitchFamily="34" charset="-122"/>
                        </a:rPr>
                        <a:t>0.9065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solidFill>
                            <a:schemeClr val="tx1"/>
                          </a:solidFill>
                          <a:latin typeface="微软雅黑" panose="020B0503020204020204" pitchFamily="34" charset="-122"/>
                          <a:ea typeface="微软雅黑" panose="020B0503020204020204" pitchFamily="34" charset="-122"/>
                        </a:rPr>
                        <a:t>0.9548</a:t>
                      </a:r>
                    </a:p>
                  </a:txBody>
                  <a:tcPr/>
                </a:tc>
                <a:extLst>
                  <a:ext uri="{0D108BD9-81ED-4DB2-BD59-A6C34878D82A}">
                    <a16:rowId xmlns:a16="http://schemas.microsoft.com/office/drawing/2014/main" val="3191678176"/>
                  </a:ext>
                </a:extLst>
              </a:tr>
              <a:tr h="2350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solidFill>
                            <a:schemeClr val="tx1"/>
                          </a:solidFill>
                          <a:latin typeface="微软雅黑" panose="020B0503020204020204" pitchFamily="34" charset="-122"/>
                          <a:ea typeface="微软雅黑" panose="020B0503020204020204" pitchFamily="34" charset="-122"/>
                        </a:rPr>
                        <a:t>MLP</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solidFill>
                            <a:schemeClr val="tx1"/>
                          </a:solidFill>
                          <a:latin typeface="微软雅黑" panose="020B0503020204020204" pitchFamily="34" charset="-122"/>
                          <a:ea typeface="微软雅黑" panose="020B0503020204020204" pitchFamily="34" charset="-122"/>
                        </a:rPr>
                        <a:t>0.0011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solidFill>
                            <a:schemeClr val="tx1"/>
                          </a:solidFill>
                          <a:latin typeface="微软雅黑" panose="020B0503020204020204" pitchFamily="34" charset="-122"/>
                          <a:ea typeface="微软雅黑" panose="020B0503020204020204" pitchFamily="34" charset="-122"/>
                        </a:rPr>
                        <a:t>0.014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solidFill>
                            <a:schemeClr val="tx1"/>
                          </a:solidFill>
                          <a:latin typeface="微软雅黑" panose="020B0503020204020204" pitchFamily="34" charset="-122"/>
                          <a:ea typeface="微软雅黑" panose="020B0503020204020204" pitchFamily="34" charset="-122"/>
                        </a:rPr>
                        <a:t>0.9245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solidFill>
                            <a:schemeClr val="tx1"/>
                          </a:solidFill>
                          <a:latin typeface="微软雅黑" panose="020B0503020204020204" pitchFamily="34" charset="-122"/>
                          <a:ea typeface="微软雅黑" panose="020B0503020204020204" pitchFamily="34" charset="-122"/>
                        </a:rPr>
                        <a:t>0.9636</a:t>
                      </a:r>
                    </a:p>
                  </a:txBody>
                  <a:tcPr/>
                </a:tc>
                <a:extLst>
                  <a:ext uri="{0D108BD9-81ED-4DB2-BD59-A6C34878D82A}">
                    <a16:rowId xmlns:a16="http://schemas.microsoft.com/office/drawing/2014/main" val="2991289315"/>
                  </a:ext>
                </a:extLst>
              </a:tr>
              <a:tr h="2350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err="1">
                          <a:solidFill>
                            <a:schemeClr val="tx1"/>
                          </a:solidFill>
                          <a:latin typeface="微软雅黑" panose="020B0503020204020204" pitchFamily="34" charset="-122"/>
                          <a:ea typeface="微软雅黑" panose="020B0503020204020204" pitchFamily="34" charset="-122"/>
                        </a:rPr>
                        <a:t>LightGBM</a:t>
                      </a:r>
                      <a:endParaRPr lang="en-US" altLang="zh-CN" sz="1800" dirty="0">
                        <a:solidFill>
                          <a:schemeClr val="tx1"/>
                        </a:solidFill>
                        <a:latin typeface="微软雅黑" panose="020B0503020204020204" pitchFamily="34" charset="-122"/>
                        <a:ea typeface="微软雅黑" panose="020B0503020204020204" pitchFamily="34"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solidFill>
                            <a:schemeClr val="tx1"/>
                          </a:solidFill>
                          <a:latin typeface="微软雅黑" panose="020B0503020204020204" pitchFamily="34" charset="-122"/>
                          <a:ea typeface="微软雅黑" panose="020B0503020204020204" pitchFamily="34" charset="-122"/>
                        </a:rPr>
                        <a:t>0.0009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solidFill>
                            <a:schemeClr val="tx1"/>
                          </a:solidFill>
                          <a:latin typeface="微软雅黑" panose="020B0503020204020204" pitchFamily="34" charset="-122"/>
                          <a:ea typeface="微软雅黑" panose="020B0503020204020204" pitchFamily="34" charset="-122"/>
                        </a:rPr>
                        <a:t>0.013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solidFill>
                            <a:schemeClr val="tx1"/>
                          </a:solidFill>
                          <a:latin typeface="微软雅黑" panose="020B0503020204020204" pitchFamily="34" charset="-122"/>
                          <a:ea typeface="微软雅黑" panose="020B0503020204020204" pitchFamily="34" charset="-122"/>
                        </a:rPr>
                        <a:t>0.9710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solidFill>
                            <a:schemeClr val="tx1"/>
                          </a:solidFill>
                          <a:latin typeface="微软雅黑" panose="020B0503020204020204" pitchFamily="34" charset="-122"/>
                          <a:ea typeface="微软雅黑" panose="020B0503020204020204" pitchFamily="34" charset="-122"/>
                        </a:rPr>
                        <a:t>0.9911</a:t>
                      </a:r>
                    </a:p>
                  </a:txBody>
                  <a:tcPr/>
                </a:tc>
                <a:extLst>
                  <a:ext uri="{0D108BD9-81ED-4DB2-BD59-A6C34878D82A}">
                    <a16:rowId xmlns:a16="http://schemas.microsoft.com/office/drawing/2014/main" val="1655916980"/>
                  </a:ext>
                </a:extLst>
              </a:tr>
            </a:tbl>
          </a:graphicData>
        </a:graphic>
      </p:graphicFrame>
    </p:spTree>
    <p:custDataLst>
      <p:tags r:id="rId1"/>
    </p:custDataLst>
    <p:extLst>
      <p:ext uri="{BB962C8B-B14F-4D97-AF65-F5344CB8AC3E}">
        <p14:creationId xmlns:p14="http://schemas.microsoft.com/office/powerpoint/2010/main" val="1832338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6x9-内页"/>
          <p:cNvPicPr>
            <a:picLocks noChangeAspect="1"/>
          </p:cNvPicPr>
          <p:nvPr/>
        </p:nvPicPr>
        <p:blipFill>
          <a:blip r:embed="rId4"/>
          <a:stretch>
            <a:fillRect/>
          </a:stretch>
        </p:blipFill>
        <p:spPr>
          <a:xfrm>
            <a:off x="0" y="0"/>
            <a:ext cx="12190730" cy="6858000"/>
          </a:xfrm>
          <a:prstGeom prst="rect">
            <a:avLst/>
          </a:prstGeom>
        </p:spPr>
      </p:pic>
      <p:sp>
        <p:nvSpPr>
          <p:cNvPr id="6" name="流程图: 手动操作 5"/>
          <p:cNvSpPr/>
          <p:nvPr/>
        </p:nvSpPr>
        <p:spPr>
          <a:xfrm rot="16200000">
            <a:off x="-394970" y="1925320"/>
            <a:ext cx="978535" cy="189230"/>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70F145D9-9FE3-6545-8C95-2EC828E54850}"/>
              </a:ext>
            </a:extLst>
          </p:cNvPr>
          <p:cNvPicPr>
            <a:picLocks noChangeAspect="1"/>
          </p:cNvPicPr>
          <p:nvPr/>
        </p:nvPicPr>
        <p:blipFill>
          <a:blip r:embed="rId5"/>
          <a:stretch>
            <a:fillRect/>
          </a:stretch>
        </p:blipFill>
        <p:spPr>
          <a:xfrm>
            <a:off x="8140673" y="4407451"/>
            <a:ext cx="4012216" cy="2071083"/>
          </a:xfrm>
          <a:prstGeom prst="rect">
            <a:avLst/>
          </a:prstGeom>
        </p:spPr>
      </p:pic>
      <p:pic>
        <p:nvPicPr>
          <p:cNvPr id="8" name="图片 7">
            <a:extLst>
              <a:ext uri="{FF2B5EF4-FFF2-40B4-BE49-F238E27FC236}">
                <a16:creationId xmlns:a16="http://schemas.microsoft.com/office/drawing/2014/main" id="{F547B7FE-7654-9848-B4AD-9AE3A6181D5B}"/>
              </a:ext>
            </a:extLst>
          </p:cNvPr>
          <p:cNvPicPr>
            <a:picLocks noChangeAspect="1"/>
          </p:cNvPicPr>
          <p:nvPr/>
        </p:nvPicPr>
        <p:blipFill>
          <a:blip r:embed="rId6"/>
          <a:stretch>
            <a:fillRect/>
          </a:stretch>
        </p:blipFill>
        <p:spPr>
          <a:xfrm>
            <a:off x="78069" y="4407451"/>
            <a:ext cx="3973260" cy="2071082"/>
          </a:xfrm>
          <a:prstGeom prst="rect">
            <a:avLst/>
          </a:prstGeom>
        </p:spPr>
      </p:pic>
      <p:pic>
        <p:nvPicPr>
          <p:cNvPr id="11" name="图片 10">
            <a:extLst>
              <a:ext uri="{FF2B5EF4-FFF2-40B4-BE49-F238E27FC236}">
                <a16:creationId xmlns:a16="http://schemas.microsoft.com/office/drawing/2014/main" id="{7345EEC1-9F41-B14E-870C-B5DAF236FB77}"/>
              </a:ext>
            </a:extLst>
          </p:cNvPr>
          <p:cNvPicPr>
            <a:picLocks noChangeAspect="1"/>
          </p:cNvPicPr>
          <p:nvPr/>
        </p:nvPicPr>
        <p:blipFill>
          <a:blip r:embed="rId7"/>
          <a:stretch>
            <a:fillRect/>
          </a:stretch>
        </p:blipFill>
        <p:spPr>
          <a:xfrm>
            <a:off x="5867180" y="1273788"/>
            <a:ext cx="4594748" cy="2353522"/>
          </a:xfrm>
          <a:prstGeom prst="rect">
            <a:avLst/>
          </a:prstGeom>
        </p:spPr>
      </p:pic>
      <p:sp>
        <p:nvSpPr>
          <p:cNvPr id="12" name="文本框 11">
            <a:extLst>
              <a:ext uri="{FF2B5EF4-FFF2-40B4-BE49-F238E27FC236}">
                <a16:creationId xmlns:a16="http://schemas.microsoft.com/office/drawing/2014/main" id="{BFB35AAA-8EBF-7142-A533-83A57A3E4707}"/>
              </a:ext>
            </a:extLst>
          </p:cNvPr>
          <p:cNvSpPr txBox="1"/>
          <p:nvPr/>
        </p:nvSpPr>
        <p:spPr>
          <a:xfrm>
            <a:off x="1301127" y="3978496"/>
            <a:ext cx="1268964"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线性回归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95258CF2-FC30-8148-9E41-95B5580F03AE}"/>
              </a:ext>
            </a:extLst>
          </p:cNvPr>
          <p:cNvSpPr txBox="1"/>
          <p:nvPr/>
        </p:nvSpPr>
        <p:spPr>
          <a:xfrm>
            <a:off x="5703235" y="3978496"/>
            <a:ext cx="809412"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MLP</a:t>
            </a:r>
          </a:p>
        </p:txBody>
      </p:sp>
      <p:sp>
        <p:nvSpPr>
          <p:cNvPr id="14" name="文本框 13">
            <a:extLst>
              <a:ext uri="{FF2B5EF4-FFF2-40B4-BE49-F238E27FC236}">
                <a16:creationId xmlns:a16="http://schemas.microsoft.com/office/drawing/2014/main" id="{570FB477-D69C-644E-98F6-7619519AFA5D}"/>
              </a:ext>
            </a:extLst>
          </p:cNvPr>
          <p:cNvSpPr txBox="1"/>
          <p:nvPr/>
        </p:nvSpPr>
        <p:spPr>
          <a:xfrm>
            <a:off x="9803805" y="3967223"/>
            <a:ext cx="1316245" cy="369332"/>
          </a:xfrm>
          <a:prstGeom prst="rect">
            <a:avLst/>
          </a:prstGeom>
          <a:noFill/>
        </p:spPr>
        <p:txBody>
          <a:bodyPr wrap="square" rtlCol="0">
            <a:spAutoFit/>
          </a:bodyPr>
          <a:lstStyle/>
          <a:p>
            <a:r>
              <a:rPr lang="en-US" altLang="zh-CN" dirty="0" err="1">
                <a:solidFill>
                  <a:schemeClr val="bg1"/>
                </a:solidFill>
                <a:latin typeface="微软雅黑" panose="020B0503020204020204" pitchFamily="34" charset="-122"/>
                <a:ea typeface="微软雅黑" panose="020B0503020204020204" pitchFamily="34" charset="-122"/>
              </a:rPr>
              <a:t>LightGBM</a:t>
            </a:r>
            <a:endParaRPr lang="en-US" altLang="zh-CN" dirty="0">
              <a:solidFill>
                <a:schemeClr val="bg1"/>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194023AD-5C07-074F-862F-0FF8BB623B44}"/>
              </a:ext>
            </a:extLst>
          </p:cNvPr>
          <p:cNvPicPr>
            <a:picLocks noChangeAspect="1"/>
          </p:cNvPicPr>
          <p:nvPr/>
        </p:nvPicPr>
        <p:blipFill>
          <a:blip r:embed="rId8"/>
          <a:stretch>
            <a:fillRect/>
          </a:stretch>
        </p:blipFill>
        <p:spPr>
          <a:xfrm>
            <a:off x="4051328" y="4407451"/>
            <a:ext cx="4113226" cy="2071082"/>
          </a:xfrm>
          <a:prstGeom prst="rect">
            <a:avLst/>
          </a:prstGeom>
        </p:spPr>
      </p:pic>
      <p:sp>
        <p:nvSpPr>
          <p:cNvPr id="18" name="文本框 17">
            <a:extLst>
              <a:ext uri="{FF2B5EF4-FFF2-40B4-BE49-F238E27FC236}">
                <a16:creationId xmlns:a16="http://schemas.microsoft.com/office/drawing/2014/main" id="{17078EA1-FFD0-0C41-8C7E-D7E9008D558F}"/>
              </a:ext>
            </a:extLst>
          </p:cNvPr>
          <p:cNvSpPr txBox="1"/>
          <p:nvPr/>
        </p:nvSpPr>
        <p:spPr>
          <a:xfrm>
            <a:off x="5854203" y="878604"/>
            <a:ext cx="2204074"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训练集</a:t>
            </a:r>
            <a:r>
              <a:rPr lang="en-US" altLang="zh-CN" dirty="0">
                <a:solidFill>
                  <a:schemeClr val="bg1"/>
                </a:solidFill>
                <a:latin typeface="微软雅黑" panose="020B0503020204020204" pitchFamily="34" charset="-122"/>
                <a:ea typeface="微软雅黑" panose="020B0503020204020204" pitchFamily="34" charset="-122"/>
              </a:rPr>
              <a:t>Score</a:t>
            </a:r>
            <a:r>
              <a:rPr lang="zh-CN" altLang="en-US" dirty="0">
                <a:solidFill>
                  <a:schemeClr val="bg1"/>
                </a:solidFill>
                <a:latin typeface="微软雅黑" panose="020B0503020204020204" pitchFamily="34" charset="-122"/>
                <a:ea typeface="微软雅黑" panose="020B0503020204020204" pitchFamily="34" charset="-122"/>
              </a:rPr>
              <a:t>分布</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A375465D-F9F6-A546-86D0-99CBB11476CB}"/>
              </a:ext>
            </a:extLst>
          </p:cNvPr>
          <p:cNvSpPr txBox="1"/>
          <p:nvPr/>
        </p:nvSpPr>
        <p:spPr>
          <a:xfrm>
            <a:off x="586834" y="1811206"/>
            <a:ext cx="3973260" cy="2031325"/>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当模型</a:t>
            </a:r>
            <a:r>
              <a:rPr lang="en-US" altLang="zh-CN" dirty="0">
                <a:solidFill>
                  <a:schemeClr val="bg1"/>
                </a:solidFill>
                <a:latin typeface="微软雅黑" panose="020B0503020204020204" pitchFamily="34" charset="-122"/>
                <a:ea typeface="微软雅黑" panose="020B0503020204020204" pitchFamily="34" charset="-122"/>
              </a:rPr>
              <a:t>MSE</a:t>
            </a:r>
            <a:r>
              <a:rPr lang="zh-CN" altLang="en-US" dirty="0">
                <a:solidFill>
                  <a:schemeClr val="bg1"/>
                </a:solidFill>
                <a:latin typeface="微软雅黑" panose="020B0503020204020204" pitchFamily="34" charset="-122"/>
                <a:ea typeface="微软雅黑" panose="020B0503020204020204" pitchFamily="34" charset="-122"/>
              </a:rPr>
              <a:t>，</a:t>
            </a:r>
            <a:r>
              <a:rPr lang="en-US" altLang="zh-CN" dirty="0" err="1">
                <a:solidFill>
                  <a:schemeClr val="bg1"/>
                </a:solidFill>
                <a:latin typeface="微软雅黑" panose="020B0503020204020204" pitchFamily="34" charset="-122"/>
                <a:ea typeface="微软雅黑" panose="020B0503020204020204" pitchFamily="34" charset="-122"/>
              </a:rPr>
              <a:t>Spearnman</a:t>
            </a:r>
            <a:r>
              <a:rPr lang="zh-CN" altLang="en-US" dirty="0">
                <a:solidFill>
                  <a:schemeClr val="bg1"/>
                </a:solidFill>
                <a:latin typeface="微软雅黑" panose="020B0503020204020204" pitchFamily="34" charset="-122"/>
                <a:ea typeface="微软雅黑" panose="020B0503020204020204" pitchFamily="34" charset="-122"/>
              </a:rPr>
              <a:t>等指标表现的越好，模型预估的</a:t>
            </a:r>
            <a:r>
              <a:rPr lang="en-US" altLang="zh-CN" dirty="0">
                <a:solidFill>
                  <a:schemeClr val="bg1"/>
                </a:solidFill>
                <a:latin typeface="微软雅黑" panose="020B0503020204020204" pitchFamily="34" charset="-122"/>
                <a:ea typeface="微软雅黑" panose="020B0503020204020204" pitchFamily="34" charset="-122"/>
              </a:rPr>
              <a:t>Score</a:t>
            </a:r>
            <a:r>
              <a:rPr lang="zh-CN" altLang="en-US" dirty="0">
                <a:solidFill>
                  <a:schemeClr val="bg1"/>
                </a:solidFill>
                <a:latin typeface="微软雅黑" panose="020B0503020204020204" pitchFamily="34" charset="-122"/>
                <a:ea typeface="微软雅黑" panose="020B0503020204020204" pitchFamily="34" charset="-122"/>
              </a:rPr>
              <a:t>分布也与训练集合</a:t>
            </a:r>
            <a:r>
              <a:rPr lang="en-US" altLang="zh-CN" dirty="0">
                <a:solidFill>
                  <a:schemeClr val="bg1"/>
                </a:solidFill>
                <a:latin typeface="微软雅黑" panose="020B0503020204020204" pitchFamily="34" charset="-122"/>
                <a:ea typeface="微软雅黑" panose="020B0503020204020204" pitchFamily="34" charset="-122"/>
              </a:rPr>
              <a:t>Score</a:t>
            </a:r>
            <a:r>
              <a:rPr lang="zh-CN" altLang="en-US" dirty="0">
                <a:solidFill>
                  <a:schemeClr val="bg1"/>
                </a:solidFill>
                <a:latin typeface="微软雅黑" panose="020B0503020204020204" pitchFamily="34" charset="-122"/>
                <a:ea typeface="微软雅黑" panose="020B0503020204020204" pitchFamily="34" charset="-122"/>
              </a:rPr>
              <a:t>分布越吻合</a:t>
            </a: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综上，在距离指标、相关性指标、预估</a:t>
            </a:r>
            <a:r>
              <a:rPr lang="en-US" altLang="zh-CN" dirty="0">
                <a:solidFill>
                  <a:schemeClr val="bg1"/>
                </a:solidFill>
                <a:latin typeface="微软雅黑" panose="020B0503020204020204" pitchFamily="34" charset="-122"/>
                <a:ea typeface="微软雅黑" panose="020B0503020204020204" pitchFamily="34" charset="-122"/>
              </a:rPr>
              <a:t>Score</a:t>
            </a:r>
            <a:r>
              <a:rPr lang="zh-CN" altLang="en-US" dirty="0">
                <a:solidFill>
                  <a:schemeClr val="bg1"/>
                </a:solidFill>
                <a:latin typeface="微软雅黑" panose="020B0503020204020204" pitchFamily="34" charset="-122"/>
                <a:ea typeface="微软雅黑" panose="020B0503020204020204" pitchFamily="34" charset="-122"/>
              </a:rPr>
              <a:t>分布体感指标上，</a:t>
            </a:r>
            <a:r>
              <a:rPr lang="en-US" altLang="zh-CN" dirty="0" err="1">
                <a:solidFill>
                  <a:schemeClr val="bg1"/>
                </a:solidFill>
                <a:latin typeface="微软雅黑" panose="020B0503020204020204" pitchFamily="34" charset="-122"/>
                <a:ea typeface="微软雅黑" panose="020B0503020204020204" pitchFamily="34" charset="-122"/>
              </a:rPr>
              <a:t>LightGBM</a:t>
            </a:r>
            <a:r>
              <a:rPr lang="zh-CN" altLang="en-US" dirty="0">
                <a:solidFill>
                  <a:schemeClr val="bg1"/>
                </a:solidFill>
                <a:latin typeface="微软雅黑" panose="020B0503020204020204" pitchFamily="34" charset="-122"/>
                <a:ea typeface="微软雅黑" panose="020B0503020204020204" pitchFamily="34" charset="-122"/>
              </a:rPr>
              <a:t>表现最好，选择该模型作为我们</a:t>
            </a:r>
            <a:r>
              <a:rPr lang="en-US" altLang="zh-CN" dirty="0">
                <a:solidFill>
                  <a:schemeClr val="bg1"/>
                </a:solidFill>
                <a:latin typeface="微软雅黑" panose="020B0503020204020204" pitchFamily="34" charset="-122"/>
                <a:ea typeface="微软雅黑" panose="020B0503020204020204" pitchFamily="34" charset="-122"/>
              </a:rPr>
              <a:t>serving</a:t>
            </a:r>
            <a:r>
              <a:rPr lang="zh-CN" altLang="en-US" dirty="0">
                <a:solidFill>
                  <a:schemeClr val="bg1"/>
                </a:solidFill>
                <a:latin typeface="微软雅黑" panose="020B0503020204020204" pitchFamily="34" charset="-122"/>
                <a:ea typeface="微软雅黑" panose="020B0503020204020204" pitchFamily="34" charset="-122"/>
              </a:rPr>
              <a:t>的模型</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61B44E64-BA09-2B46-9F58-085FBF5F2860}"/>
              </a:ext>
            </a:extLst>
          </p:cNvPr>
          <p:cNvSpPr txBox="1"/>
          <p:nvPr/>
        </p:nvSpPr>
        <p:spPr>
          <a:xfrm>
            <a:off x="408739" y="629466"/>
            <a:ext cx="2988356" cy="1200329"/>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Score Estimation</a:t>
            </a:r>
            <a:r>
              <a:rPr lang="zh-CN" altLang="en-US" sz="7200" b="1" dirty="0">
                <a:solidFill>
                  <a:schemeClr val="bg2">
                    <a:lumMod val="50000"/>
                  </a:schemeClr>
                </a:solidFill>
                <a:latin typeface="微软雅黑" panose="020B0503020204020204" pitchFamily="34" charset="-122"/>
                <a:ea typeface="微软雅黑" panose="020B0503020204020204" pitchFamily="34" charset="-122"/>
              </a:rPr>
              <a:t> </a:t>
            </a:r>
            <a:endParaRPr lang="en-US" altLang="zh-CN" sz="7200" dirty="0">
              <a:solidFill>
                <a:schemeClr val="bg2">
                  <a:lumMod val="50000"/>
                </a:schemeClr>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424418880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自定义设计方案">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1146</TotalTime>
  <Words>3403</Words>
  <Application>Microsoft Macintosh PowerPoint</Application>
  <PresentationFormat>宽屏</PresentationFormat>
  <Paragraphs>288</Paragraphs>
  <Slides>20</Slides>
  <Notes>16</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20</vt:i4>
      </vt:variant>
    </vt:vector>
  </HeadingPairs>
  <TitlesOfParts>
    <vt:vector size="28" baseType="lpstr">
      <vt:lpstr>Microsoft YaHei</vt:lpstr>
      <vt:lpstr>Microsoft YaHei</vt:lpstr>
      <vt:lpstr>Arial</vt:lpstr>
      <vt:lpstr>Calibri</vt:lpstr>
      <vt:lpstr>Cambria Math</vt:lpstr>
      <vt:lpstr>Wingdings</vt:lpstr>
      <vt:lpstr>Office 主题​​</vt:lpstr>
      <vt:lpstr>3_自定义设计方案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10907</dc:creator>
  <cp:lastModifiedBy>Microsoft Office User</cp:lastModifiedBy>
  <cp:revision>237</cp:revision>
  <dcterms:created xsi:type="dcterms:W3CDTF">2019-06-19T02:08:00Z</dcterms:created>
  <dcterms:modified xsi:type="dcterms:W3CDTF">2021-08-06T03:52:10Z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2052-11.1.0.10578</vt:lpwstr>
  </property>
  <property fmtid="{D5CDD505-2E9C-101B-9397-08002B2CF9AE}" pid="3" name="ICV">
    <vt:lpwstr>F87D8F64535B454FBDA1C9E344EA0442</vt:lpwstr>
  </property>
</Properties>
</file>